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1" r:id="rId2"/>
    <p:sldId id="289" r:id="rId3"/>
    <p:sldId id="291" r:id="rId4"/>
    <p:sldId id="288" r:id="rId5"/>
    <p:sldId id="287" r:id="rId6"/>
    <p:sldId id="305" r:id="rId7"/>
    <p:sldId id="309" r:id="rId8"/>
    <p:sldId id="311" r:id="rId9"/>
    <p:sldId id="292" r:id="rId10"/>
    <p:sldId id="293" r:id="rId11"/>
    <p:sldId id="303" r:id="rId12"/>
    <p:sldId id="304" r:id="rId13"/>
    <p:sldId id="298" r:id="rId14"/>
    <p:sldId id="299" r:id="rId15"/>
    <p:sldId id="300" r:id="rId16"/>
    <p:sldId id="301" r:id="rId17"/>
    <p:sldId id="310" r:id="rId18"/>
    <p:sldId id="302" r:id="rId19"/>
  </p:sldIdLst>
  <p:sldSz cx="9144000" cy="6858000" type="screen4x3"/>
  <p:notesSz cx="6858000" cy="9144000"/>
  <p:defaultTextStyle>
    <a:defPPr>
      <a:defRPr lang="ru-RU"/>
    </a:defPPr>
    <a:lvl1pPr marL="0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3D3D3"/>
    <a:srgbClr val="D4D4D4"/>
    <a:srgbClr val="D9D9D9"/>
    <a:srgbClr val="C0C0C0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5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F1001-EE00-4BD7-93BE-39EA65F013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74826-982D-4EE7-812E-93D522718D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58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2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8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13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44" algn="l" defTabSz="9140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1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2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83" indent="0">
              <a:buNone/>
              <a:defRPr sz="1600" b="1"/>
            </a:lvl7pPr>
            <a:lvl8pPr marL="3199213" indent="0">
              <a:buNone/>
              <a:defRPr sz="1600" b="1"/>
            </a:lvl8pPr>
            <a:lvl9pPr marL="36562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1" indent="0">
              <a:buNone/>
              <a:defRPr sz="2400"/>
            </a:lvl3pPr>
            <a:lvl4pPr marL="1371091" indent="0">
              <a:buNone/>
              <a:defRPr sz="2000"/>
            </a:lvl4pPr>
            <a:lvl5pPr marL="1828122" indent="0">
              <a:buNone/>
              <a:defRPr sz="2000"/>
            </a:lvl5pPr>
            <a:lvl6pPr marL="2285151" indent="0">
              <a:buNone/>
              <a:defRPr sz="2000"/>
            </a:lvl6pPr>
            <a:lvl7pPr marL="2742183" indent="0">
              <a:buNone/>
              <a:defRPr sz="2000"/>
            </a:lvl7pPr>
            <a:lvl8pPr marL="3199213" indent="0">
              <a:buNone/>
              <a:defRPr sz="2000"/>
            </a:lvl8pPr>
            <a:lvl9pPr marL="365624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1" indent="0">
              <a:buNone/>
              <a:defRPr sz="1000"/>
            </a:lvl3pPr>
            <a:lvl4pPr marL="1371091" indent="0">
              <a:buNone/>
              <a:defRPr sz="900"/>
            </a:lvl4pPr>
            <a:lvl5pPr marL="1828122" indent="0">
              <a:buNone/>
              <a:defRPr sz="900"/>
            </a:lvl5pPr>
            <a:lvl6pPr marL="2285151" indent="0">
              <a:buNone/>
              <a:defRPr sz="900"/>
            </a:lvl6pPr>
            <a:lvl7pPr marL="2742183" indent="0">
              <a:buNone/>
              <a:defRPr sz="900"/>
            </a:lvl7pPr>
            <a:lvl8pPr marL="3199213" indent="0">
              <a:buNone/>
              <a:defRPr sz="900"/>
            </a:lvl8pPr>
            <a:lvl9pPr marL="36562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0"/>
          </a:xfrm>
          <a:prstGeom prst="rect">
            <a:avLst/>
          </a:prstGeom>
        </p:spPr>
        <p:txBody>
          <a:bodyPr vert="horz" lIns="91406" tIns="45703" rIns="91406" bIns="457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06" tIns="45703" rIns="91406" bIns="457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5A08-B4D6-4737-BFC5-31B75E4B4CB8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06" tIns="45703" rIns="91406" bIns="4570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9295-6080-4124-A15E-96C7CB239C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06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71" indent="-342771" algn="l" defTabSz="91406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5" indent="-285645" algn="l" defTabSz="91406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77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06" indent="-228514" algn="l" defTabSz="91406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37" indent="-228514" algn="l" defTabSz="91406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7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8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8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9" indent="-228514" algn="l" defTabSz="91406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2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8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13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44" algn="l" defTabSz="9140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Nikita.utkis@cpaexchange.ru" TargetMode="External"/><Relationship Id="rId13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hyperlink" Target="mailto:sk@cpaexchange.ru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6.jpe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11" Type="http://schemas.openxmlformats.org/officeDocument/2006/relationships/hyperlink" Target="mailto:anya.galetskaya@cpaexchange.ru" TargetMode="External"/><Relationship Id="rId5" Type="http://schemas.openxmlformats.org/officeDocument/2006/relationships/image" Target="../media/image17.gif"/><Relationship Id="rId15" Type="http://schemas.openxmlformats.org/officeDocument/2006/relationships/image" Target="../media/image22.png"/><Relationship Id="rId10" Type="http://schemas.openxmlformats.org/officeDocument/2006/relationships/hyperlink" Target="mailto:julia.timokhina@cpaexchange.ru" TargetMode="External"/><Relationship Id="rId4" Type="http://schemas.openxmlformats.org/officeDocument/2006/relationships/image" Target="../media/image14.png"/><Relationship Id="rId9" Type="http://schemas.openxmlformats.org/officeDocument/2006/relationships/hyperlink" Target="mailto:elena.suslova@cpaexchange.net" TargetMode="External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yux\Desktop\Безимени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2291120" cy="500066"/>
          </a:xfrm>
          <a:prstGeom prst="rect">
            <a:avLst/>
          </a:prstGeom>
          <a:noFill/>
        </p:spPr>
      </p:pic>
      <p:sp>
        <p:nvSpPr>
          <p:cNvPr id="11" name="Прямоугольник с одним вырезанным углом 10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000264" y="991813"/>
            <a:ext cx="7286644" cy="10340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000" b="1" dirty="0" smtClean="0">
                <a:solidFill>
                  <a:srgbClr val="C00000"/>
                </a:solidFill>
                <a:latin typeface="Room"/>
                <a:cs typeface="Room"/>
              </a:rPr>
              <a:t>Объем </a:t>
            </a:r>
            <a:r>
              <a:rPr lang="en-US" sz="4000" b="1" dirty="0" smtClean="0">
                <a:solidFill>
                  <a:srgbClr val="C00000"/>
                </a:solidFill>
                <a:latin typeface="Room"/>
                <a:cs typeface="Room"/>
              </a:rPr>
              <a:t>Digital </a:t>
            </a:r>
            <a:r>
              <a:rPr lang="ru-RU" sz="4000" b="1" dirty="0" smtClean="0">
                <a:solidFill>
                  <a:srgbClr val="C00000"/>
                </a:solidFill>
                <a:latin typeface="Room"/>
                <a:cs typeface="Room"/>
              </a:rPr>
              <a:t>–рынка в РФ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Room"/>
                <a:cs typeface="Room"/>
              </a:rPr>
              <a:t>   </a:t>
            </a:r>
            <a:r>
              <a:rPr lang="ru-RU" sz="2800" b="1" dirty="0" smtClean="0">
                <a:latin typeface="Room"/>
                <a:cs typeface="Room"/>
              </a:rPr>
              <a:t>Сравнительные данные </a:t>
            </a:r>
            <a:r>
              <a:rPr lang="en-US" sz="2800" b="1" dirty="0" err="1" smtClean="0">
                <a:latin typeface="Room"/>
                <a:cs typeface="Room"/>
              </a:rPr>
              <a:t>eMarketer</a:t>
            </a:r>
            <a:endParaRPr lang="ru-RU" sz="2800" b="1" dirty="0">
              <a:latin typeface="Room"/>
              <a:cs typeface="Roo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6047922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Россия – одна из быстро развивающихся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digital-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стран. Вторая волна мирового экономического кризиса покажет сильные стороны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digital-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медиа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.</a:t>
            </a:r>
            <a:endParaRPr lang="ru-RU" sz="1400" dirty="0">
              <a:solidFill>
                <a:srgbClr val="000000"/>
              </a:solidFill>
              <a:latin typeface="Room"/>
              <a:cs typeface="Room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4077072"/>
            <a:ext cx="1584176" cy="1584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57332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FF"/>
                </a:solidFill>
              </a:rPr>
              <a:t>Екатерина Шинкевич</a:t>
            </a:r>
          </a:p>
          <a:p>
            <a:r>
              <a:rPr lang="ru-RU" sz="1200" dirty="0" smtClean="0">
                <a:solidFill>
                  <a:srgbClr val="FFFFFF"/>
                </a:solidFill>
              </a:rPr>
              <a:t>генеральный директор </a:t>
            </a:r>
            <a:r>
              <a:rPr lang="en-US" sz="1200" dirty="0" err="1" smtClean="0">
                <a:solidFill>
                  <a:srgbClr val="FFFFFF"/>
                </a:solidFill>
              </a:rPr>
              <a:t>CPAExchange</a:t>
            </a: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4" name="Изображение 13" descr="Katy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77072"/>
            <a:ext cx="1584176" cy="1584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1484784"/>
            <a:ext cx="504056" cy="34778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solidFill>
                  <a:srgbClr val="FFFFFF">
                    <a:alpha val="50000"/>
                  </a:srgbClr>
                </a:solidFill>
                <a:latin typeface="Ampir Deco"/>
                <a:cs typeface="Ampir Deco"/>
              </a:rPr>
              <a:t>“</a:t>
            </a:r>
            <a:endParaRPr lang="ru-RU" sz="22000" dirty="0">
              <a:solidFill>
                <a:srgbClr val="FFFFFF">
                  <a:alpha val="50000"/>
                </a:srgbClr>
              </a:solidFill>
              <a:latin typeface="Ampir Deco"/>
              <a:cs typeface="Ampir Dec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1800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Room"/>
                <a:cs typeface="Room"/>
              </a:rPr>
              <a:t>Стратегия развития – вырасти в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Room"/>
                <a:cs typeface="Room"/>
              </a:rPr>
              <a:t>self-service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Room"/>
                <a:cs typeface="Room"/>
              </a:rPr>
              <a:t>, чтобы передать </a:t>
            </a:r>
            <a:r>
              <a:rPr lang="ru-RU" sz="1200" b="1" dirty="0" err="1">
                <a:solidFill>
                  <a:schemeClr val="accent2">
                    <a:lumMod val="50000"/>
                  </a:schemeClr>
                </a:solidFill>
                <a:latin typeface="Room"/>
                <a:cs typeface="Room"/>
              </a:rPr>
              <a:t>бОльшую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Room"/>
                <a:cs typeface="Room"/>
              </a:rPr>
              <a:t> часть работы на сторону клиенту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Room"/>
                <a:cs typeface="Room"/>
              </a:rPr>
              <a:t>и, </a:t>
            </a:r>
            <a:r>
              <a:rPr lang="ru-RU" sz="1200" b="1" dirty="0">
                <a:solidFill>
                  <a:schemeClr val="accent2">
                    <a:lumMod val="50000"/>
                  </a:schemeClr>
                </a:solidFill>
                <a:latin typeface="Room"/>
                <a:cs typeface="Room"/>
              </a:rPr>
              <a:t>всецело заниматься трафиком.</a:t>
            </a:r>
          </a:p>
          <a:p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9571" y="2181680"/>
            <a:ext cx="6002957" cy="346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Изображение 2" descr="Cover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14480" y="3006866"/>
            <a:ext cx="6872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Room"/>
                <a:cs typeface="Room"/>
              </a:rPr>
              <a:t>Общие тенденции в </a:t>
            </a:r>
            <a:r>
              <a:rPr lang="en-US" sz="4000" b="1" dirty="0" smtClean="0">
                <a:solidFill>
                  <a:schemeClr val="bg1"/>
                </a:solidFill>
                <a:latin typeface="Room"/>
                <a:cs typeface="Room"/>
              </a:rPr>
              <a:t>CPA</a:t>
            </a:r>
            <a:endParaRPr lang="ru-RU" sz="4000" b="1" dirty="0">
              <a:solidFill>
                <a:schemeClr val="bg1"/>
              </a:solidFill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7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5984" y="214290"/>
            <a:ext cx="6657952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КАТЕГОРИИ КЛИЕНТОВ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Наиболее активны  на </a:t>
            </a:r>
            <a:r>
              <a:rPr lang="ru-RU" sz="2800" b="1" dirty="0" err="1" smtClean="0">
                <a:latin typeface="Room"/>
                <a:cs typeface="Room"/>
              </a:rPr>
              <a:t>СРА-рынке</a:t>
            </a:r>
            <a:endParaRPr lang="ru-RU" sz="2800" b="1" dirty="0" smtClean="0">
              <a:latin typeface="Room"/>
              <a:cs typeface="Room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85984" y="1327366"/>
            <a:ext cx="60722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FMCG 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Сбор различных данных для </a:t>
            </a: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CRM 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и программ лояльности</a:t>
            </a:r>
            <a:endParaRPr lang="en-US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«лайки» \ вступления в группы в социальных сетях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000000"/>
                </a:solidFill>
                <a:latin typeface="Room"/>
                <a:cs typeface="Room"/>
              </a:rPr>
              <a:t>Ко-регистрации</a:t>
            </a:r>
            <a:endParaRPr lang="ru-RU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Сайты знакомств, </a:t>
            </a:r>
            <a:r>
              <a:rPr lang="ru-RU" sz="1600" dirty="0" err="1" smtClean="0">
                <a:solidFill>
                  <a:srgbClr val="000000"/>
                </a:solidFill>
                <a:latin typeface="Room"/>
                <a:cs typeface="Room"/>
              </a:rPr>
              <a:t>соц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 сети: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CPA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: простые действия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Бесплатный софт для развлечений, сервисы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CPL: 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регистрации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Скачивание \установка мобильных приложений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CPC + CPA </a:t>
            </a:r>
            <a:endParaRPr lang="ru-RU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Скачивание \установка приложений в социальных сетях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CPC + CPA </a:t>
            </a:r>
            <a:endParaRPr lang="ru-RU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Образование</a:t>
            </a:r>
            <a:endParaRPr lang="en-US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CPL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: заявки на обучение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Туризм </a:t>
            </a: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(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путешествия \ авиабилеты)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CPL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Страхование и Другие</a:t>
            </a:r>
            <a:endParaRPr lang="en-US" sz="1600" dirty="0" err="1" smtClean="0">
              <a:solidFill>
                <a:srgbClr val="000000"/>
              </a:solidFill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57422" y="1484784"/>
            <a:ext cx="610301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Room"/>
                <a:cs typeface="Arial"/>
              </a:rPr>
              <a:t>Е-мейл </a:t>
            </a:r>
            <a:r>
              <a:rPr lang="ru-RU" sz="1400" dirty="0" smtClean="0">
                <a:latin typeface="Room"/>
                <a:cs typeface="Arial"/>
              </a:rPr>
              <a:t>– эффективный и общедоступный инструмент. Большинство клиентов сейчас задумывается о пополнении </a:t>
            </a:r>
            <a:r>
              <a:rPr lang="ru-RU" sz="1400" dirty="0" err="1" smtClean="0">
                <a:latin typeface="Room"/>
                <a:cs typeface="Arial"/>
              </a:rPr>
              <a:t>свох</a:t>
            </a:r>
            <a:r>
              <a:rPr lang="ru-RU" sz="1400" dirty="0" smtClean="0">
                <a:latin typeface="Room"/>
                <a:cs typeface="Arial"/>
              </a:rPr>
              <a:t> </a:t>
            </a:r>
            <a:r>
              <a:rPr lang="en-US" sz="1400" dirty="0" smtClean="0">
                <a:latin typeface="Room"/>
                <a:cs typeface="Arial"/>
              </a:rPr>
              <a:t>CRM</a:t>
            </a:r>
            <a:endParaRPr lang="ru-RU" sz="1400" dirty="0" smtClean="0">
              <a:latin typeface="Room"/>
              <a:cs typeface="Arial"/>
            </a:endParaRPr>
          </a:p>
          <a:p>
            <a:endParaRPr lang="ru-RU" sz="1400" dirty="0">
              <a:latin typeface="Room"/>
              <a:cs typeface="Arial"/>
            </a:endParaRPr>
          </a:p>
          <a:p>
            <a:r>
              <a:rPr lang="ru-RU" sz="1400" b="1" dirty="0" err="1" smtClean="0">
                <a:latin typeface="Room"/>
                <a:cs typeface="Arial"/>
              </a:rPr>
              <a:t>Ко-регистрация</a:t>
            </a:r>
            <a:r>
              <a:rPr lang="ru-RU" sz="1400" dirty="0" smtClean="0">
                <a:latin typeface="Room"/>
                <a:cs typeface="Arial"/>
              </a:rPr>
              <a:t> не подразумевает </a:t>
            </a:r>
            <a:r>
              <a:rPr lang="en-US" sz="1400" dirty="0" smtClean="0">
                <a:latin typeface="Room"/>
                <a:cs typeface="Arial"/>
              </a:rPr>
              <a:t>landing page</a:t>
            </a:r>
            <a:endParaRPr lang="ru-RU" sz="1400" dirty="0" smtClean="0">
              <a:latin typeface="Room"/>
              <a:cs typeface="Arial"/>
            </a:endParaRPr>
          </a:p>
          <a:p>
            <a:endParaRPr lang="ru-RU" sz="1400" dirty="0" smtClean="0">
              <a:latin typeface="Room"/>
              <a:cs typeface="Arial"/>
            </a:endParaRPr>
          </a:p>
          <a:p>
            <a:endParaRPr lang="ru-RU" sz="1400" dirty="0">
              <a:latin typeface="Room"/>
              <a:cs typeface="Arial"/>
            </a:endParaRPr>
          </a:p>
          <a:p>
            <a:r>
              <a:rPr lang="ru-RU" sz="1400" b="1" dirty="0" smtClean="0">
                <a:latin typeface="Room"/>
                <a:cs typeface="Arial"/>
              </a:rPr>
              <a:t>ОСОБЕННОСТИ и ПРЕИМУЩЕСТВА:</a:t>
            </a:r>
          </a:p>
          <a:p>
            <a:endParaRPr lang="ru-RU" sz="1400" b="1" dirty="0">
              <a:latin typeface="Room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ru-RU" sz="1400" dirty="0" smtClean="0">
                <a:latin typeface="Room"/>
                <a:cs typeface="Arial"/>
              </a:rPr>
              <a:t>Оперативное получение данных пользователей (</a:t>
            </a:r>
            <a:r>
              <a:rPr lang="ru-RU" sz="1400" dirty="0" err="1" smtClean="0">
                <a:latin typeface="Room"/>
                <a:cs typeface="Arial"/>
              </a:rPr>
              <a:t>емелы</a:t>
            </a:r>
            <a:r>
              <a:rPr lang="ru-RU" sz="1400" dirty="0" smtClean="0">
                <a:latin typeface="Room"/>
                <a:cs typeface="Arial"/>
              </a:rPr>
              <a:t> + телефоны)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>
                <a:latin typeface="Room"/>
                <a:cs typeface="Arial"/>
              </a:rPr>
              <a:t>Большие \ дополнительные объемы;</a:t>
            </a:r>
            <a:endParaRPr lang="ru-RU" sz="1400" dirty="0">
              <a:latin typeface="Room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ru-RU" sz="1400" dirty="0" smtClean="0">
                <a:latin typeface="Room"/>
                <a:cs typeface="Arial"/>
              </a:rPr>
              <a:t>возможность </a:t>
            </a:r>
            <a:r>
              <a:rPr lang="ru-RU" sz="1400" dirty="0">
                <a:latin typeface="Room"/>
                <a:cs typeface="Arial"/>
              </a:rPr>
              <a:t>задавать </a:t>
            </a:r>
            <a:r>
              <a:rPr lang="ru-RU" sz="1400" dirty="0" err="1" smtClean="0">
                <a:latin typeface="Room"/>
                <a:cs typeface="Arial"/>
              </a:rPr>
              <a:t>таргетинги</a:t>
            </a:r>
            <a:r>
              <a:rPr lang="ru-RU" sz="1400" dirty="0" smtClean="0">
                <a:latin typeface="Room"/>
                <a:cs typeface="Arial"/>
              </a:rPr>
              <a:t>: </a:t>
            </a:r>
            <a:r>
              <a:rPr lang="ru-RU" sz="1400" dirty="0" err="1">
                <a:latin typeface="Room"/>
                <a:cs typeface="Arial"/>
              </a:rPr>
              <a:t>гео</a:t>
            </a:r>
            <a:r>
              <a:rPr lang="ru-RU" sz="1400" dirty="0">
                <a:latin typeface="Room"/>
                <a:cs typeface="Arial"/>
              </a:rPr>
              <a:t>, пол, возраст, дополнительные требования;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>
                <a:latin typeface="Room"/>
                <a:cs typeface="Arial"/>
              </a:rPr>
              <a:t>выбор </a:t>
            </a:r>
            <a:r>
              <a:rPr lang="ru-RU" sz="1400" dirty="0">
                <a:latin typeface="Room"/>
                <a:cs typeface="Arial"/>
              </a:rPr>
              <a:t>типа кампании (возможность оплаты только за подтвержденные ко-регистрации);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>
                <a:latin typeface="Room"/>
                <a:cs typeface="Arial"/>
              </a:rPr>
              <a:t>обширная </a:t>
            </a:r>
            <a:r>
              <a:rPr lang="ru-RU" sz="1400" dirty="0">
                <a:latin typeface="Room"/>
                <a:cs typeface="Arial"/>
              </a:rPr>
              <a:t>партнерская сеть размещения форм ко-регистраций;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>
                <a:latin typeface="Room"/>
                <a:cs typeface="Arial"/>
              </a:rPr>
              <a:t>только </a:t>
            </a:r>
            <a:r>
              <a:rPr lang="ru-RU" sz="1400" dirty="0">
                <a:latin typeface="Room"/>
                <a:cs typeface="Arial"/>
              </a:rPr>
              <a:t>санкционированное использование контактных данных пользователей;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err="1" smtClean="0">
                <a:latin typeface="Room"/>
                <a:cs typeface="Arial"/>
              </a:rPr>
              <a:t>real</a:t>
            </a:r>
            <a:r>
              <a:rPr lang="ru-RU" sz="1400" dirty="0" smtClean="0">
                <a:latin typeface="Room"/>
                <a:cs typeface="Arial"/>
              </a:rPr>
              <a:t> </a:t>
            </a:r>
            <a:r>
              <a:rPr lang="ru-RU" sz="1400" dirty="0" err="1">
                <a:latin typeface="Room"/>
                <a:cs typeface="Arial"/>
              </a:rPr>
              <a:t>time</a:t>
            </a:r>
            <a:r>
              <a:rPr lang="ru-RU" sz="1400" dirty="0">
                <a:latin typeface="Room"/>
                <a:cs typeface="Arial"/>
              </a:rPr>
              <a:t> статистика.</a:t>
            </a:r>
            <a:endParaRPr lang="en-US" sz="1400" dirty="0">
              <a:latin typeface="Room"/>
              <a:cs typeface="Arial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4077072"/>
            <a:ext cx="1584176" cy="1584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57332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FF"/>
                </a:solidFill>
              </a:rPr>
              <a:t>Елена Суслова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Менеджер по разработке продуктов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84784"/>
            <a:ext cx="504056" cy="34778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solidFill>
                  <a:srgbClr val="FFFFFF">
                    <a:alpha val="50000"/>
                  </a:srgbClr>
                </a:solidFill>
                <a:latin typeface="Ampir Deco"/>
                <a:cs typeface="Ampir Deco"/>
              </a:rPr>
              <a:t>“</a:t>
            </a:r>
            <a:endParaRPr lang="ru-RU" sz="22000" dirty="0">
              <a:solidFill>
                <a:srgbClr val="FFFFFF">
                  <a:alpha val="50000"/>
                </a:srgbClr>
              </a:solidFill>
              <a:latin typeface="Ampir Deco"/>
              <a:cs typeface="Ampir Dec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313539"/>
            <a:ext cx="1800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КО-РЕГИСТРАЦИИ – НОВЫЙ ИНСТРУМЕНТ НА РЫНКЕ ЛИДОГЕНЕРАЦИИ!</a:t>
            </a:r>
          </a:p>
          <a:p>
            <a:endParaRPr lang="en-US" sz="1050" dirty="0" smtClean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ВЫ МОЖЕТЕ ВЫСТУПАТЬ ОДНОВРЕМЕННО </a:t>
            </a:r>
            <a:endParaRPr lang="en-US" sz="1050" dirty="0" smtClean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КАК РЕКЛАМОДАТЕЛЬ </a:t>
            </a:r>
            <a:endParaRPr lang="en-US" sz="1050" dirty="0" smtClean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И КАК ПАРТНЕР!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 descr="Len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77072"/>
            <a:ext cx="1584000" cy="158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5984" y="214290"/>
            <a:ext cx="6657952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КО-РЕГИСТРАЦИИ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Дополнительный источник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31232" y="6143644"/>
            <a:ext cx="69127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Room"/>
                <a:cs typeface="Arial"/>
              </a:rPr>
              <a:t>более подробная информация на сайте: </a:t>
            </a:r>
            <a:r>
              <a:rPr lang="ru-RU" sz="1300" b="1" dirty="0" err="1" smtClean="0">
                <a:latin typeface="Room"/>
                <a:cs typeface="Arial"/>
              </a:rPr>
              <a:t>coregistrations.ru</a:t>
            </a:r>
            <a:endParaRPr lang="ru-RU" sz="1300" b="1" dirty="0">
              <a:latin typeface="Room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2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484784"/>
            <a:ext cx="504056" cy="34778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solidFill>
                  <a:srgbClr val="FFFFFF">
                    <a:alpha val="50000"/>
                  </a:srgbClr>
                </a:solidFill>
                <a:latin typeface="Ampir Deco"/>
                <a:cs typeface="Ampir Deco"/>
              </a:rPr>
              <a:t>“</a:t>
            </a:r>
            <a:endParaRPr lang="ru-RU" sz="22000" dirty="0">
              <a:solidFill>
                <a:srgbClr val="FFFFFF">
                  <a:alpha val="50000"/>
                </a:srgbClr>
              </a:solidFill>
              <a:latin typeface="Ampir Deco"/>
              <a:cs typeface="Ampir Dec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492896"/>
            <a:ext cx="1800200" cy="241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Основные категории</a:t>
            </a:r>
          </a:p>
          <a:p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корегистрации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endParaRPr lang="en-US" sz="1200" dirty="0" smtClean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-COMMERCE</a:t>
            </a:r>
            <a:endParaRPr lang="ru-RU" sz="12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FMCG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ТУРИЗМ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ОБРАЗОВАНИЕ</a:t>
            </a:r>
            <a:endParaRPr lang="en-US" sz="12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ФИНАНСЫ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FOREX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КУПОННЫЕ СЕРВИСЫ 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r="2971"/>
          <a:stretch/>
        </p:blipFill>
        <p:spPr bwMode="auto">
          <a:xfrm>
            <a:off x="4895861" y="1464788"/>
            <a:ext cx="428465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339752" y="1608804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Room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Room"/>
                <a:cs typeface="Arial"/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  <a:latin typeface="Room"/>
                <a:cs typeface="Arial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Room"/>
                <a:cs typeface="Arial"/>
              </a:rPr>
              <a:t>выбирать тип кампании;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Room"/>
                <a:cs typeface="Arial"/>
              </a:rPr>
              <a:t>  просматривать полученные   регистрации;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Room"/>
                <a:cs typeface="Arial"/>
              </a:rPr>
              <a:t>  менять статусы в системе;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0000"/>
                </a:solidFill>
                <a:latin typeface="Room"/>
                <a:cs typeface="Arial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Room"/>
                <a:cs typeface="Arial"/>
              </a:rPr>
              <a:t> автоматически передавать регистрации </a:t>
            </a:r>
            <a:r>
              <a:rPr lang="en-US" sz="1200" dirty="0" smtClean="0">
                <a:solidFill>
                  <a:srgbClr val="000000"/>
                </a:solidFill>
                <a:latin typeface="Room"/>
                <a:cs typeface="Arial"/>
              </a:rPr>
              <a:t>CRM </a:t>
            </a:r>
            <a:r>
              <a:rPr lang="ru-RU" sz="1200" dirty="0" smtClean="0">
                <a:solidFill>
                  <a:srgbClr val="000000"/>
                </a:solidFill>
                <a:latin typeface="Room"/>
                <a:cs typeface="Arial"/>
              </a:rPr>
              <a:t>клиента, либо воспользоваться возможностью </a:t>
            </a:r>
          </a:p>
          <a:p>
            <a:r>
              <a:rPr lang="ru-RU" sz="1200" dirty="0" smtClean="0">
                <a:solidFill>
                  <a:srgbClr val="000000"/>
                </a:solidFill>
                <a:latin typeface="Room"/>
                <a:cs typeface="Arial"/>
              </a:rPr>
              <a:t>выгрузки в </a:t>
            </a:r>
            <a:r>
              <a:rPr lang="en-US" sz="1200" dirty="0" err="1" smtClean="0">
                <a:solidFill>
                  <a:srgbClr val="000000"/>
                </a:solidFill>
                <a:latin typeface="Room"/>
                <a:cs typeface="Arial"/>
              </a:rPr>
              <a:t>exel</a:t>
            </a:r>
            <a:r>
              <a:rPr lang="ru-RU" sz="1200" dirty="0" smtClean="0">
                <a:solidFill>
                  <a:srgbClr val="000000"/>
                </a:solidFill>
                <a:latin typeface="Room"/>
                <a:cs typeface="Arial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000000"/>
                </a:solidFill>
                <a:latin typeface="Room"/>
                <a:cs typeface="Arial"/>
              </a:rPr>
              <a:t>  онлайн статистика.</a:t>
            </a:r>
          </a:p>
          <a:p>
            <a:pPr algn="just">
              <a:buFontTx/>
              <a:buChar char="-"/>
            </a:pPr>
            <a:endParaRPr lang="ru-RU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1484784"/>
            <a:ext cx="2408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Room"/>
                <a:cs typeface="Arial"/>
              </a:rPr>
              <a:t>СИСТЕМА ПОЗВОЛЯЕТ</a:t>
            </a:r>
            <a:r>
              <a:rPr lang="ru-RU" sz="1400" b="1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ru-RU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4437112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200" dirty="0">
                <a:latin typeface="Room"/>
                <a:cs typeface="Arial"/>
              </a:rPr>
              <a:t> категории,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Room"/>
                <a:cs typeface="Arial"/>
              </a:rPr>
              <a:t> </a:t>
            </a:r>
            <a:r>
              <a:rPr lang="ru-RU" sz="1200" dirty="0" smtClean="0">
                <a:latin typeface="Room"/>
                <a:cs typeface="Arial"/>
              </a:rPr>
              <a:t>типа </a:t>
            </a:r>
            <a:r>
              <a:rPr lang="ru-RU" sz="1200" dirty="0">
                <a:latin typeface="Room"/>
                <a:cs typeface="Arial"/>
              </a:rPr>
              <a:t>кампании</a:t>
            </a:r>
            <a:r>
              <a:rPr lang="en-US" sz="1200" dirty="0">
                <a:latin typeface="Room"/>
                <a:cs typeface="Arial"/>
              </a:rPr>
              <a:t>,</a:t>
            </a:r>
            <a:endParaRPr lang="ru-RU" sz="1200" dirty="0">
              <a:latin typeface="Room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Room"/>
                <a:cs typeface="Arial"/>
              </a:rPr>
              <a:t> </a:t>
            </a:r>
            <a:r>
              <a:rPr lang="ru-RU" sz="1200" dirty="0" smtClean="0">
                <a:latin typeface="Room"/>
                <a:cs typeface="Arial"/>
              </a:rPr>
              <a:t>количества </a:t>
            </a:r>
            <a:r>
              <a:rPr lang="ru-RU" sz="1200" dirty="0">
                <a:latin typeface="Room"/>
                <a:cs typeface="Arial"/>
              </a:rPr>
              <a:t>обязательных полей,</a:t>
            </a:r>
          </a:p>
          <a:p>
            <a:endParaRPr lang="ru-RU" sz="12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39752" y="371703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Room"/>
                <a:cs typeface="Arial"/>
              </a:rPr>
              <a:t>ПЕРВИЧНАЯ</a:t>
            </a:r>
            <a:r>
              <a:rPr lang="en-US" sz="1400" b="1" dirty="0" smtClean="0">
                <a:solidFill>
                  <a:srgbClr val="000000"/>
                </a:solidFill>
                <a:latin typeface="Room"/>
                <a:cs typeface="Arial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Room"/>
                <a:cs typeface="Arial"/>
              </a:rPr>
              <a:t>СТОИМОСТЬ</a:t>
            </a:r>
          </a:p>
          <a:p>
            <a:r>
              <a:rPr lang="ru-RU" sz="1400" b="1" dirty="0" smtClean="0">
                <a:solidFill>
                  <a:srgbClr val="000000"/>
                </a:solidFill>
                <a:latin typeface="Room"/>
                <a:cs typeface="Arial"/>
              </a:rPr>
              <a:t>КОРЕГИСТРАЦИИ </a:t>
            </a:r>
            <a:r>
              <a:rPr lang="en-US" sz="1400" b="1" dirty="0" smtClean="0">
                <a:solidFill>
                  <a:srgbClr val="000000"/>
                </a:solidFill>
                <a:latin typeface="Room"/>
                <a:cs typeface="Arial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Room"/>
                <a:cs typeface="Arial"/>
              </a:rPr>
              <a:t>ЗАВИСИТ ОТ:</a:t>
            </a:r>
            <a:endParaRPr lang="ru-RU" sz="1400" b="1" dirty="0">
              <a:solidFill>
                <a:srgbClr val="000000"/>
              </a:solidFill>
              <a:latin typeface="Room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805264"/>
            <a:ext cx="302433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latin typeface="Room"/>
                <a:cs typeface="Arial"/>
              </a:rPr>
              <a:t>обязательное поле </a:t>
            </a:r>
            <a:r>
              <a:rPr lang="ru-RU" sz="1400" dirty="0" smtClean="0">
                <a:latin typeface="Room"/>
                <a:cs typeface="Arial"/>
              </a:rPr>
              <a:t>телефон</a:t>
            </a: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Room"/>
                <a:cs typeface="Arial"/>
              </a:rPr>
              <a:t>(</a:t>
            </a:r>
            <a:r>
              <a:rPr lang="ru-RU" sz="1200" dirty="0">
                <a:latin typeface="Room"/>
                <a:cs typeface="Arial"/>
              </a:rPr>
              <a:t>до </a:t>
            </a:r>
            <a:r>
              <a:rPr lang="ru-RU" sz="1200" dirty="0" smtClean="0">
                <a:latin typeface="Room"/>
                <a:cs typeface="Arial"/>
              </a:rPr>
              <a:t>15</a:t>
            </a:r>
            <a:r>
              <a:rPr lang="ru-RU" sz="1200" dirty="0">
                <a:latin typeface="Room"/>
                <a:cs typeface="Arial"/>
              </a:rPr>
              <a:t>% к стоимости)</a:t>
            </a:r>
            <a:r>
              <a:rPr lang="ru-RU" sz="1200" dirty="0" smtClean="0">
                <a:latin typeface="Room"/>
                <a:cs typeface="Arial"/>
              </a:rPr>
              <a:t>,</a:t>
            </a:r>
            <a:endParaRPr lang="ru-RU" sz="1200" dirty="0">
              <a:latin typeface="Room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400" dirty="0" err="1" smtClean="0">
                <a:latin typeface="Room"/>
                <a:cs typeface="Arial"/>
              </a:rPr>
              <a:t>гео</a:t>
            </a:r>
            <a:r>
              <a:rPr lang="ru-RU" sz="1400" dirty="0" err="1">
                <a:latin typeface="Room"/>
                <a:cs typeface="Arial"/>
              </a:rPr>
              <a:t>-</a:t>
            </a:r>
            <a:r>
              <a:rPr lang="ru-RU" sz="1400" dirty="0" err="1" smtClean="0">
                <a:latin typeface="Room"/>
                <a:cs typeface="Arial"/>
              </a:rPr>
              <a:t>таргетинг</a:t>
            </a:r>
            <a:endParaRPr lang="ru-RU" sz="1400" dirty="0">
              <a:latin typeface="Room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200" dirty="0" smtClean="0">
                <a:latin typeface="Room"/>
                <a:cs typeface="Arial"/>
              </a:rPr>
              <a:t>(</a:t>
            </a:r>
            <a:r>
              <a:rPr lang="ru-RU" sz="1200" dirty="0">
                <a:latin typeface="Room"/>
                <a:cs typeface="Arial"/>
              </a:rPr>
              <a:t>до </a:t>
            </a:r>
            <a:r>
              <a:rPr lang="ru-RU" sz="1200" dirty="0" smtClean="0">
                <a:latin typeface="Room"/>
                <a:cs typeface="Arial"/>
              </a:rPr>
              <a:t>30</a:t>
            </a:r>
            <a:r>
              <a:rPr lang="ru-RU" sz="1200" dirty="0">
                <a:latin typeface="Room"/>
                <a:cs typeface="Arial"/>
              </a:rPr>
              <a:t>% к стоимости),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64088" y="5805264"/>
            <a:ext cx="3888432" cy="100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 err="1" smtClean="0">
                <a:latin typeface="Room"/>
                <a:cs typeface="Arial"/>
              </a:rPr>
              <a:t>гео</a:t>
            </a:r>
            <a:r>
              <a:rPr lang="ru-RU" sz="1400" dirty="0" smtClean="0">
                <a:latin typeface="Room"/>
                <a:cs typeface="Arial"/>
              </a:rPr>
              <a:t> </a:t>
            </a:r>
            <a:r>
              <a:rPr lang="ru-RU" sz="1400" dirty="0">
                <a:latin typeface="Room"/>
                <a:cs typeface="Arial"/>
              </a:rPr>
              <a:t>Москва + </a:t>
            </a:r>
            <a:r>
              <a:rPr lang="ru-RU" sz="1400" dirty="0" smtClean="0">
                <a:latin typeface="Room"/>
                <a:cs typeface="Arial"/>
              </a:rPr>
              <a:t>МО</a:t>
            </a:r>
            <a:r>
              <a:rPr lang="en-US" sz="1400" dirty="0" smtClean="0">
                <a:latin typeface="Room"/>
                <a:cs typeface="Arial"/>
              </a:rPr>
              <a:t> 	  </a:t>
            </a:r>
            <a:r>
              <a:rPr lang="ru-RU" sz="1200" dirty="0" smtClean="0">
                <a:latin typeface="Room"/>
                <a:cs typeface="Arial"/>
              </a:rPr>
              <a:t>(</a:t>
            </a:r>
            <a:r>
              <a:rPr lang="ru-RU" sz="1200" dirty="0">
                <a:latin typeface="Room"/>
                <a:cs typeface="Arial"/>
              </a:rPr>
              <a:t>до </a:t>
            </a:r>
            <a:r>
              <a:rPr lang="ru-RU" sz="1200" dirty="0" smtClean="0">
                <a:latin typeface="Room"/>
                <a:cs typeface="Arial"/>
              </a:rPr>
              <a:t>30</a:t>
            </a:r>
            <a:r>
              <a:rPr lang="ru-RU" sz="1200" dirty="0">
                <a:latin typeface="Room"/>
                <a:cs typeface="Arial"/>
              </a:rPr>
              <a:t>% к стоимости)</a:t>
            </a:r>
            <a:r>
              <a:rPr lang="en-US" sz="1200" dirty="0">
                <a:latin typeface="Room"/>
                <a:cs typeface="Arial"/>
              </a:rPr>
              <a:t>,</a:t>
            </a:r>
            <a:endParaRPr lang="ru-RU" sz="1200" dirty="0">
              <a:latin typeface="Room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400" dirty="0" err="1" smtClean="0">
                <a:latin typeface="Room"/>
                <a:cs typeface="Arial"/>
              </a:rPr>
              <a:t>таргетинг</a:t>
            </a:r>
            <a:r>
              <a:rPr lang="ru-RU" sz="1400" dirty="0" smtClean="0">
                <a:latin typeface="Room"/>
                <a:cs typeface="Arial"/>
              </a:rPr>
              <a:t> </a:t>
            </a:r>
            <a:r>
              <a:rPr lang="ru-RU" sz="1400" dirty="0">
                <a:latin typeface="Room"/>
                <a:cs typeface="Arial"/>
              </a:rPr>
              <a:t>по </a:t>
            </a:r>
            <a:r>
              <a:rPr lang="ru-RU" sz="1400" dirty="0" smtClean="0">
                <a:latin typeface="Room"/>
                <a:cs typeface="Arial"/>
              </a:rPr>
              <a:t>возрасту</a:t>
            </a:r>
            <a:r>
              <a:rPr lang="en-US" sz="1400" dirty="0" smtClean="0">
                <a:latin typeface="Room"/>
                <a:cs typeface="Arial"/>
              </a:rPr>
              <a:t> </a:t>
            </a:r>
            <a:r>
              <a:rPr lang="ru-RU" sz="1200" dirty="0" smtClean="0">
                <a:latin typeface="Room"/>
                <a:cs typeface="Arial"/>
              </a:rPr>
              <a:t>(</a:t>
            </a:r>
            <a:r>
              <a:rPr lang="ru-RU" sz="1200" dirty="0">
                <a:latin typeface="Room"/>
                <a:cs typeface="Arial"/>
              </a:rPr>
              <a:t>до </a:t>
            </a:r>
            <a:r>
              <a:rPr lang="ru-RU" sz="1200" dirty="0" smtClean="0">
                <a:latin typeface="Room"/>
                <a:cs typeface="Arial"/>
              </a:rPr>
              <a:t>20</a:t>
            </a:r>
            <a:r>
              <a:rPr lang="ru-RU" sz="1200" dirty="0">
                <a:latin typeface="Room"/>
                <a:cs typeface="Arial"/>
              </a:rPr>
              <a:t>% к стоимости)</a:t>
            </a:r>
            <a:r>
              <a:rPr lang="en-US" sz="1200" dirty="0" smtClean="0">
                <a:latin typeface="Room"/>
                <a:cs typeface="Arial"/>
              </a:rPr>
              <a:t>,</a:t>
            </a:r>
            <a:endParaRPr lang="ru-RU" sz="1200" dirty="0" smtClean="0">
              <a:latin typeface="Room"/>
              <a:cs typeface="Arial"/>
            </a:endParaRPr>
          </a:p>
          <a:p>
            <a:pPr>
              <a:lnSpc>
                <a:spcPct val="90000"/>
              </a:lnSpc>
            </a:pPr>
            <a:r>
              <a:rPr lang="ru-RU" sz="1400" dirty="0" err="1">
                <a:latin typeface="Room"/>
                <a:cs typeface="Arial"/>
              </a:rPr>
              <a:t>таргетинг</a:t>
            </a:r>
            <a:r>
              <a:rPr lang="ru-RU" sz="1400" dirty="0">
                <a:latin typeface="Room"/>
                <a:cs typeface="Arial"/>
              </a:rPr>
              <a:t> по </a:t>
            </a:r>
            <a:r>
              <a:rPr lang="ru-RU" sz="1400" dirty="0" smtClean="0">
                <a:latin typeface="Room"/>
                <a:cs typeface="Arial"/>
              </a:rPr>
              <a:t>полу</a:t>
            </a:r>
            <a:r>
              <a:rPr lang="en-US" sz="1400" dirty="0" smtClean="0">
                <a:latin typeface="Room"/>
                <a:cs typeface="Arial"/>
              </a:rPr>
              <a:t> 		  </a:t>
            </a:r>
            <a:r>
              <a:rPr lang="ru-RU" sz="1200" dirty="0" smtClean="0">
                <a:latin typeface="Room"/>
                <a:cs typeface="Arial"/>
              </a:rPr>
              <a:t>(</a:t>
            </a:r>
            <a:r>
              <a:rPr lang="ru-RU" sz="1200" dirty="0">
                <a:latin typeface="Room"/>
                <a:cs typeface="Arial"/>
              </a:rPr>
              <a:t>до </a:t>
            </a:r>
            <a:r>
              <a:rPr lang="ru-RU" sz="1200" dirty="0" smtClean="0">
                <a:latin typeface="Room"/>
                <a:cs typeface="Arial"/>
              </a:rPr>
              <a:t>10</a:t>
            </a:r>
            <a:r>
              <a:rPr lang="ru-RU" sz="1200" dirty="0">
                <a:latin typeface="Room"/>
                <a:cs typeface="Arial"/>
              </a:rPr>
              <a:t>% к стоимости)</a:t>
            </a:r>
            <a:r>
              <a:rPr lang="en-US" sz="1200" dirty="0">
                <a:latin typeface="Room"/>
                <a:cs typeface="Arial"/>
              </a:rPr>
              <a:t>.</a:t>
            </a:r>
            <a:endParaRPr lang="ru-RU" sz="1200" dirty="0">
              <a:latin typeface="Room"/>
              <a:cs typeface="Arial"/>
            </a:endParaRPr>
          </a:p>
          <a:p>
            <a:pPr>
              <a:lnSpc>
                <a:spcPct val="90000"/>
              </a:lnSpc>
            </a:pPr>
            <a:endParaRPr lang="ru-RU" sz="1200" dirty="0">
              <a:latin typeface="Room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5517232"/>
            <a:ext cx="68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Room"/>
                <a:cs typeface="Arial"/>
              </a:rPr>
              <a:t>НАДБАВКИ ЗА РАЗЛИЧНЫЙ ТАРГЕТИНГ</a:t>
            </a:r>
            <a:endParaRPr lang="ru-RU" sz="1400" b="1" dirty="0">
              <a:solidFill>
                <a:srgbClr val="000000"/>
              </a:solidFill>
              <a:latin typeface="Room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214290"/>
            <a:ext cx="6657952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КО-РЕГИСТРАЦИИ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Дополнительный источник</a:t>
            </a:r>
          </a:p>
        </p:txBody>
      </p:sp>
    </p:spTree>
    <p:extLst>
      <p:ext uri="{BB962C8B-B14F-4D97-AF65-F5344CB8AC3E}">
        <p14:creationId xmlns:p14="http://schemas.microsoft.com/office/powerpoint/2010/main" xmlns="" val="6919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Oil_tra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513232"/>
            <a:ext cx="7020272" cy="4344768"/>
          </a:xfrm>
          <a:prstGeom prst="rect">
            <a:avLst/>
          </a:prstGeom>
        </p:spPr>
      </p:pic>
      <p:sp>
        <p:nvSpPr>
          <p:cNvPr id="11" name="Прямоугольник с одним вырезанным углом 10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1545069"/>
            <a:ext cx="6103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Room"/>
                <a:cs typeface="Arial"/>
              </a:rPr>
              <a:t>ВАЖНО для </a:t>
            </a:r>
            <a:r>
              <a:rPr lang="ru-RU" sz="1400" dirty="0" err="1" smtClean="0">
                <a:latin typeface="Room"/>
                <a:cs typeface="Arial"/>
              </a:rPr>
              <a:t>веб-мастеров</a:t>
            </a:r>
            <a:r>
              <a:rPr lang="ru-RU" sz="1400" dirty="0" smtClean="0">
                <a:latin typeface="Room"/>
                <a:cs typeface="Arial"/>
              </a:rPr>
              <a:t> и партнеров:</a:t>
            </a:r>
            <a:br>
              <a:rPr lang="ru-RU" sz="1400" dirty="0" smtClean="0">
                <a:latin typeface="Room"/>
                <a:cs typeface="Arial"/>
              </a:rPr>
            </a:br>
            <a:r>
              <a:rPr lang="ru-RU" sz="1400" dirty="0" smtClean="0">
                <a:latin typeface="Room"/>
                <a:cs typeface="Arial"/>
              </a:rPr>
              <a:t>= отслеживать корректное техническое исполнение платформы</a:t>
            </a:r>
          </a:p>
          <a:p>
            <a:r>
              <a:rPr lang="ru-RU" sz="1400" dirty="0" smtClean="0">
                <a:latin typeface="Room"/>
                <a:cs typeface="Arial"/>
              </a:rPr>
              <a:t>= оперативно предоставлять и менять </a:t>
            </a:r>
            <a:r>
              <a:rPr lang="ru-RU" sz="1400" dirty="0" err="1" smtClean="0">
                <a:latin typeface="Room"/>
                <a:cs typeface="Arial"/>
              </a:rPr>
              <a:t>креативы</a:t>
            </a:r>
            <a:endParaRPr lang="ru-RU" sz="1400" dirty="0" smtClean="0">
              <a:latin typeface="Room"/>
              <a:cs typeface="Arial"/>
            </a:endParaRPr>
          </a:p>
          <a:p>
            <a:r>
              <a:rPr lang="ru-RU" sz="1400" dirty="0" smtClean="0">
                <a:latin typeface="Room"/>
                <a:cs typeface="Arial"/>
              </a:rPr>
              <a:t>= быстро подтверждать </a:t>
            </a:r>
            <a:r>
              <a:rPr lang="ru-RU" sz="1400" dirty="0" err="1" smtClean="0">
                <a:latin typeface="Room"/>
                <a:cs typeface="Arial"/>
              </a:rPr>
              <a:t>лиды</a:t>
            </a:r>
            <a:r>
              <a:rPr lang="ru-RU" sz="1400" dirty="0" smtClean="0">
                <a:latin typeface="Room"/>
                <a:cs typeface="Arial"/>
              </a:rPr>
              <a:t> \ сообщать о качестве</a:t>
            </a:r>
          </a:p>
          <a:p>
            <a:r>
              <a:rPr lang="ru-RU" sz="1400" dirty="0" smtClean="0">
                <a:latin typeface="Room"/>
                <a:cs typeface="Arial"/>
              </a:rPr>
              <a:t>= вовремя оплачивать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880" y="5229200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SMM 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/ contextual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76256" y="587727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E-mail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0693" y="5085184"/>
            <a:ext cx="1262410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latin typeface="Arial"/>
                <a:cs typeface="Arial"/>
              </a:rPr>
              <a:t>Publishers</a:t>
            </a:r>
          </a:p>
          <a:p>
            <a:pPr algn="ctr">
              <a:lnSpc>
                <a:spcPct val="80000"/>
              </a:lnSpc>
            </a:pPr>
            <a:r>
              <a:rPr lang="en-US" dirty="0" smtClean="0">
                <a:latin typeface="Arial"/>
                <a:cs typeface="Arial"/>
              </a:rPr>
              <a:t>(affiliate)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87824" y="4221088"/>
            <a:ext cx="64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RTB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6389" y="40770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Mobile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484784"/>
            <a:ext cx="504056" cy="34778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solidFill>
                  <a:srgbClr val="FFFFFF">
                    <a:alpha val="50000"/>
                  </a:srgbClr>
                </a:solidFill>
                <a:latin typeface="Ampir Deco"/>
                <a:cs typeface="Ampir Deco"/>
              </a:rPr>
              <a:t>“</a:t>
            </a:r>
            <a:endParaRPr lang="ru-RU" sz="22000" dirty="0">
              <a:solidFill>
                <a:srgbClr val="FFFFFF">
                  <a:alpha val="50000"/>
                </a:srgbClr>
              </a:solidFill>
              <a:latin typeface="Ampir Deco"/>
              <a:cs typeface="Ampir Dec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520" y="2492896"/>
            <a:ext cx="20162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КОНВЕРСИЯ — ОТНОШЕНИЕ ЛИДОВ К КЛИКАМ , ВЫРАЖЕННОЕ В %</a:t>
            </a:r>
          </a:p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ЭТО ОДИН ИЗ ОСНОВНЫХ ПОКАЗАТЕЛЕЙ, НА КОТОРЫЙ ОРИЕНТИРУЮТСЯ ВЕБ-МАСТЕРА</a:t>
            </a:r>
          </a:p>
          <a:p>
            <a:endParaRPr lang="ru-RU" sz="1050" dirty="0" smtClean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НА РАЗНЫХ КАНАЛАХ ОНА РАЗНАЯ</a:t>
            </a:r>
            <a:b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СИЛЬНО ЗАВИСИТ ОТ : ПРОДУКТА, СЕЗОНА, КРЕАТИВА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4480" y="142852"/>
            <a:ext cx="7572428" cy="136649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ЗАДЕЙСТВОВАННЫЕ КАНАЛЫ ТРАФИКА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Room"/>
                <a:cs typeface="Room"/>
              </a:rPr>
              <a:t>   </a:t>
            </a:r>
            <a:r>
              <a:rPr lang="ru-RU" sz="2800" b="1" dirty="0" smtClean="0">
                <a:latin typeface="Room"/>
                <a:cs typeface="Room"/>
              </a:rPr>
              <a:t>часто используемые в СРА</a:t>
            </a:r>
            <a:endParaRPr lang="ru-RU" sz="2800" b="1" dirty="0"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5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1031245"/>
            <a:ext cx="504056" cy="34778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solidFill>
                  <a:srgbClr val="FFFFFF">
                    <a:alpha val="50000"/>
                  </a:srgbClr>
                </a:solidFill>
                <a:latin typeface="Ampir Deco"/>
                <a:cs typeface="Ampir Deco"/>
              </a:rPr>
              <a:t>“</a:t>
            </a:r>
            <a:endParaRPr lang="ru-RU" sz="22000" dirty="0">
              <a:solidFill>
                <a:srgbClr val="FFFFFF">
                  <a:alpha val="50000"/>
                </a:srgbClr>
              </a:solidFill>
              <a:latin typeface="Ampir Deco"/>
              <a:cs typeface="Ampir Deco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4077072"/>
            <a:ext cx="1584176" cy="1584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23528" y="57332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FF"/>
                </a:solidFill>
              </a:rPr>
              <a:t>Татьяна </a:t>
            </a:r>
            <a:r>
              <a:rPr lang="ru-RU" sz="1200" dirty="0" err="1" smtClean="0">
                <a:solidFill>
                  <a:srgbClr val="FFFFFF"/>
                </a:solidFill>
              </a:rPr>
              <a:t>Шинкевич</a:t>
            </a:r>
            <a:endParaRPr lang="ru-RU" sz="1200" dirty="0" smtClean="0">
              <a:solidFill>
                <a:srgbClr val="FFFFFF"/>
              </a:solidFill>
            </a:endParaRPr>
          </a:p>
          <a:p>
            <a:r>
              <a:rPr lang="ru-RU" sz="1200" dirty="0" smtClean="0">
                <a:solidFill>
                  <a:schemeClr val="bg1"/>
                </a:solidFill>
              </a:rPr>
              <a:t>Старший менеджер по работе с партнерами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404584"/>
            <a:ext cx="1800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НАША ЗАДАЧА — ОХВАТИТЬ ВСЕ КАНАЛЫ ТРАФФИКА И ВЗЯТЬ ТОЛЬКО ЛУЧШЕЕ</a:t>
            </a:r>
          </a:p>
          <a:p>
            <a:endParaRPr lang="ru-RU" sz="1050" dirty="0" smtClean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НЕ УВЕЛИЧИВАТЬ КОЛИЧЕСТВО ВЕБ-МАСТЕРОВ , А УЛУЧШАТЬ РАБОТУ С НИМИ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2" name="Изображение 21" descr="Tany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77072"/>
            <a:ext cx="1587500" cy="158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57422" y="1214422"/>
            <a:ext cx="635798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PUBLISHERS: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любой сайт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РУНЕТа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, который хочет заработать 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MOBILE: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мобильные версии сайтов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мобильные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networks</a:t>
            </a:r>
          </a:p>
          <a:p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SMM :</a:t>
            </a:r>
            <a:b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</a:b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размещение рекламы в группах социальных сетей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покупка групп с целью размещения в них рекламы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КОНТЕКСТ: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покупка контекстной рекламы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EMAILs: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один из самых высоко конверсионных каналов (только санкционированная рассылка)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RTB:</a:t>
            </a:r>
            <a:b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</a:b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покупка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медийной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рекламы через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предикт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, с целью получения конверсий</a:t>
            </a:r>
            <a:endParaRPr lang="ru-RU" sz="1400" dirty="0">
              <a:solidFill>
                <a:srgbClr val="000000"/>
              </a:solidFill>
              <a:latin typeface="Room"/>
              <a:cs typeface="Roo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480" y="142852"/>
            <a:ext cx="7572428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КАНАЛЫ ТРАФИКА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Room"/>
                <a:cs typeface="Room"/>
              </a:rPr>
              <a:t>   </a:t>
            </a:r>
            <a:r>
              <a:rPr lang="ru-RU" sz="2800" b="1" dirty="0" smtClean="0">
                <a:latin typeface="Room"/>
                <a:cs typeface="Room"/>
              </a:rPr>
              <a:t>часто используемые в СРА</a:t>
            </a:r>
            <a:endParaRPr lang="ru-RU" sz="2800" b="1" dirty="0"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10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031245"/>
            <a:ext cx="504056" cy="34778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solidFill>
                  <a:srgbClr val="FFFFFF">
                    <a:alpha val="50000"/>
                  </a:srgbClr>
                </a:solidFill>
                <a:latin typeface="Ampir Deco"/>
                <a:cs typeface="Ampir Deco"/>
              </a:rPr>
              <a:t>“</a:t>
            </a:r>
            <a:endParaRPr lang="ru-RU" sz="22000" dirty="0">
              <a:solidFill>
                <a:srgbClr val="FFFFFF">
                  <a:alpha val="50000"/>
                </a:srgbClr>
              </a:solidFill>
              <a:latin typeface="Ampir Deco"/>
              <a:cs typeface="Ampir Deco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4077072"/>
            <a:ext cx="1584176" cy="1584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3528" y="57332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FF"/>
                </a:solidFill>
              </a:rPr>
              <a:t>Руслан </a:t>
            </a:r>
            <a:r>
              <a:rPr lang="ru-RU" sz="1200" dirty="0" err="1" smtClean="0">
                <a:solidFill>
                  <a:srgbClr val="FFFFFF"/>
                </a:solidFill>
              </a:rPr>
              <a:t>Дадаев</a:t>
            </a:r>
            <a:endParaRPr lang="ru-RU" sz="1200" dirty="0" smtClean="0">
              <a:solidFill>
                <a:srgbClr val="FFFFFF"/>
              </a:solidFill>
            </a:endParaRPr>
          </a:p>
          <a:p>
            <a:r>
              <a:rPr lang="ru-RU" sz="1200" dirty="0" smtClean="0">
                <a:solidFill>
                  <a:srgbClr val="FFFFFF"/>
                </a:solidFill>
              </a:rPr>
              <a:t>Менеджер по работе с партнерами</a:t>
            </a:r>
            <a:endParaRPr lang="ru-RU" sz="1200" dirty="0">
              <a:solidFill>
                <a:srgbClr val="FFFFFF"/>
              </a:solidFill>
            </a:endParaRPr>
          </a:p>
        </p:txBody>
      </p:sp>
      <p:pic>
        <p:nvPicPr>
          <p:cNvPr id="17" name="Изображение 16" descr="ruslan_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77072"/>
            <a:ext cx="1584000" cy="158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520" y="2363396"/>
            <a:ext cx="18722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А</a:t>
            </a:r>
            <a:r>
              <a:rPr lang="en-US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FFILIATE </a:t>
            </a:r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РЫНОК – ЭТО РЫНОК ТРАФИКА. У КОГО ЕСТЬ ТРАФИК , ТОТ ТОТ МОЖЕТ ДИКТОВАТЬ СВОИ УСЛОВИЯ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480" y="71414"/>
            <a:ext cx="7572428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КАНАЛЫ ТРАФИКА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Room"/>
                <a:cs typeface="Room"/>
              </a:rPr>
              <a:t>   </a:t>
            </a:r>
            <a:r>
              <a:rPr lang="ru-RU" sz="2800" b="1" dirty="0" smtClean="0">
                <a:latin typeface="Room"/>
                <a:cs typeface="Room"/>
              </a:rPr>
              <a:t>часто используемые в СРА</a:t>
            </a:r>
            <a:endParaRPr lang="ru-RU" sz="2800" b="1" dirty="0">
              <a:latin typeface="Room"/>
              <a:cs typeface="Roo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7422" y="1000108"/>
            <a:ext cx="65722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PUBLISHERS: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небольшие сайты, не попавшие в пул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guidelines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сетевых агентств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тематические социальные \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dating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сети, у которых много аудитории, которую можно «нарезать»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MOBILE: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важно от клиентов получать адаптивный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креатив</a:t>
            </a:r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важно продумывать механику последующей обработки полученных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лидов</a:t>
            </a:r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цены, как правило, ниже, чем на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web-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размещениях</a:t>
            </a:r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SMM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 (+ арбитраж)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 :</a:t>
            </a:r>
            <a:b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</a:b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не используем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офферную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рекламу, потому что низкая конверсия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очень много трафика из ВК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КОНТЕКСТ (арбитраж):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не так часто используем, потому что у рекламодателей зачастую собственная контекстная активность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EMAILs: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есть собственные базы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емейлов</a:t>
            </a:r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RTB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(арбитраж)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:</a:t>
            </a:r>
            <a:b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</a:b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часто тестируем через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СРС-размещения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, чтобы посмотреть конверсию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важно устанавливать пиксели по сбору сегментов (это другие пиксели)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более дорогой канал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использование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ретаргетинга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для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СРО-размещений</a:t>
            </a:r>
            <a:endParaRPr lang="ru-RU" sz="1400" dirty="0">
              <a:solidFill>
                <a:srgbClr val="000000"/>
              </a:solidFill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9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79512" y="4077072"/>
            <a:ext cx="1584176" cy="1584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3528" y="57332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FFFFFF"/>
                </a:solidFill>
              </a:rPr>
              <a:t>Никита </a:t>
            </a:r>
            <a:r>
              <a:rPr lang="ru-RU" sz="1200" dirty="0" err="1" smtClean="0">
                <a:solidFill>
                  <a:srgbClr val="FFFFFF"/>
                </a:solidFill>
              </a:rPr>
              <a:t>Уткис</a:t>
            </a:r>
            <a:endParaRPr lang="ru-RU" sz="1200" dirty="0" smtClean="0">
              <a:solidFill>
                <a:srgbClr val="FFFFFF"/>
              </a:solidFill>
            </a:endParaRPr>
          </a:p>
          <a:p>
            <a:r>
              <a:rPr lang="ru-RU" sz="1200" dirty="0" smtClean="0">
                <a:solidFill>
                  <a:srgbClr val="FFFFFF"/>
                </a:solidFill>
              </a:rPr>
              <a:t>Директор по работе с клиентами</a:t>
            </a:r>
            <a:endParaRPr lang="ru-RU" sz="12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484784"/>
            <a:ext cx="504056" cy="34778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solidFill>
                  <a:srgbClr val="FFFFFF">
                    <a:alpha val="50000"/>
                  </a:srgbClr>
                </a:solidFill>
                <a:latin typeface="Ampir Deco"/>
                <a:cs typeface="Ampir Deco"/>
              </a:rPr>
              <a:t>“</a:t>
            </a:r>
            <a:endParaRPr lang="ru-RU" sz="22000" dirty="0">
              <a:solidFill>
                <a:srgbClr val="FFFFFF">
                  <a:alpha val="50000"/>
                </a:srgbClr>
              </a:solidFill>
              <a:latin typeface="Ampir Deco"/>
              <a:cs typeface="Ampir Dec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2152557"/>
            <a:ext cx="1800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РОСТ РЫНКА </a:t>
            </a:r>
            <a:r>
              <a:rPr lang="en-US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PERFORMANCE-MARKETING </a:t>
            </a:r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ОЧЕВИДЕН. </a:t>
            </a:r>
          </a:p>
          <a:p>
            <a:endParaRPr lang="ru-RU" sz="1050" dirty="0" smtClean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В КРИЗИСНОЕ ВРЕМЯ ВЫИГРЫВАЛИ ТОЛЬКО ТЕ ИГРОКИ, КОТОРЫЕ ЗАНИМАЛИСЬ СТИМУЛИРОВАНИЕМ ПРОДАЖ</a:t>
            </a:r>
            <a:endParaRPr lang="ru-RU" sz="105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Изображение 1" descr="Niki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77072"/>
            <a:ext cx="1584000" cy="1584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14480" y="71414"/>
            <a:ext cx="7572428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КУДА ДВИЖЕМСЯ</a:t>
            </a:r>
          </a:p>
          <a:p>
            <a:pPr algn="ctr">
              <a:lnSpc>
                <a:spcPct val="90000"/>
              </a:lnSpc>
            </a:pPr>
            <a:r>
              <a:rPr lang="en-US" sz="2800" b="1" dirty="0" smtClean="0">
                <a:latin typeface="Room"/>
                <a:cs typeface="Room"/>
              </a:rPr>
              <a:t>   </a:t>
            </a:r>
            <a:r>
              <a:rPr lang="ru-RU" sz="2800" b="1" dirty="0" smtClean="0">
                <a:latin typeface="Room"/>
                <a:cs typeface="Room"/>
              </a:rPr>
              <a:t>в 2014 году ?</a:t>
            </a:r>
            <a:endParaRPr lang="ru-RU" sz="2800" b="1" dirty="0">
              <a:latin typeface="Room"/>
              <a:cs typeface="Roo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1026930"/>
            <a:ext cx="65722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РОСТ аналитики: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en-US" sz="1400" dirty="0" err="1" smtClean="0">
                <a:solidFill>
                  <a:srgbClr val="000000"/>
                </a:solidFill>
                <a:latin typeface="Room"/>
                <a:cs typeface="Room"/>
              </a:rPr>
              <a:t>Google.Analitycs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 , </a:t>
            </a:r>
            <a:r>
              <a:rPr lang="en-US" sz="1400" dirty="0" err="1" smtClean="0">
                <a:solidFill>
                  <a:srgbClr val="000000"/>
                </a:solidFill>
                <a:latin typeface="Room"/>
                <a:cs typeface="Room"/>
              </a:rPr>
              <a:t>Yandex.Direct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Room"/>
                <a:cs typeface="Room"/>
              </a:rPr>
              <a:t>Omniture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Room"/>
                <a:cs typeface="Room"/>
              </a:rPr>
              <a:t>eFutuentFrontier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и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др</a:t>
            </a:r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УВЕЛИЧЕНИЕ доли контекстов:</a:t>
            </a:r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есть опасность дороговизны</a:t>
            </a:r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РОСТ мобильной рекламы: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</a:b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невероятный бум роста аудитории пользователей планшетов и смартфонов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ВИДЕО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= конкурирует с ТВ</a:t>
            </a:r>
          </a:p>
          <a:p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ЦЕННОСТЬ данных:</a:t>
            </a:r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важны любые данные о пользователях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Remarketing::</a:t>
            </a:r>
            <a:b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</a:b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понимание потребностей аудитории , отлавливание через другие каналы трафика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Performance-marketing: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появление отдельных людей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&amp; units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в агентствах</a:t>
            </a:r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Programmatic buying:</a:t>
            </a:r>
          </a:p>
          <a:p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=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изменение профессий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маркетологов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– на аналитиков</a:t>
            </a:r>
            <a:endParaRPr lang="ru-RU" sz="1400" dirty="0">
              <a:solidFill>
                <a:srgbClr val="000000"/>
              </a:solidFill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8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klientb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264"/>
            <a:ext cx="9144000" cy="5659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84" y="188640"/>
            <a:ext cx="6657952" cy="712982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Room"/>
                <a:cs typeface="Room"/>
              </a:rPr>
              <a:t>наши клиенты</a:t>
            </a: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Изображение 21" descr="Fon_ad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0"/>
            <a:ext cx="7383014" cy="6858000"/>
          </a:xfrm>
          <a:prstGeom prst="rect">
            <a:avLst/>
          </a:prstGeom>
        </p:spPr>
      </p:pic>
      <p:sp>
        <p:nvSpPr>
          <p:cNvPr id="3" name="Прямоугольник с одним вырезанным углом 2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94267"/>
            <a:ext cx="7020272" cy="54370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"/>
                <a:cs typeface="Arial"/>
              </a:rPr>
              <a:t>КОНТАКТЫ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6" name="Изображение 5" descr="Katy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824" y="836712"/>
            <a:ext cx="1980000" cy="1980000"/>
          </a:xfrm>
          <a:prstGeom prst="rect">
            <a:avLst/>
          </a:prstGeom>
        </p:spPr>
      </p:pic>
      <p:pic>
        <p:nvPicPr>
          <p:cNvPr id="7" name="Изображение 6" descr="Niki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836712"/>
            <a:ext cx="1980000" cy="1980000"/>
          </a:xfrm>
          <a:prstGeom prst="rect">
            <a:avLst/>
          </a:prstGeom>
        </p:spPr>
      </p:pic>
      <p:pic>
        <p:nvPicPr>
          <p:cNvPr id="2" name="Изображение 1" descr="qr-code_CPA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620688"/>
            <a:ext cx="1259998" cy="1259998"/>
          </a:xfrm>
          <a:prstGeom prst="rect">
            <a:avLst/>
          </a:prstGeom>
        </p:spPr>
      </p:pic>
      <p:pic>
        <p:nvPicPr>
          <p:cNvPr id="12" name="Изображение 11" descr="qr-code_mail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013176"/>
            <a:ext cx="1259998" cy="12599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50656" y="2851919"/>
            <a:ext cx="149271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latin typeface="Arial"/>
                <a:cs typeface="Arial"/>
              </a:rPr>
              <a:t>Екатерина </a:t>
            </a:r>
            <a:r>
              <a:rPr lang="ru-RU" sz="1050" dirty="0" err="1">
                <a:latin typeface="Arial"/>
                <a:cs typeface="Arial"/>
              </a:rPr>
              <a:t>Шинкевич</a:t>
            </a:r>
            <a:r>
              <a:rPr lang="ru-RU" sz="1050" dirty="0">
                <a:latin typeface="Arial"/>
                <a:cs typeface="Arial"/>
              </a:rPr>
              <a:t/>
            </a:r>
            <a:br>
              <a:rPr lang="ru-RU" sz="1050" dirty="0">
                <a:latin typeface="Arial"/>
                <a:cs typeface="Arial"/>
              </a:rPr>
            </a:br>
            <a:r>
              <a:rPr lang="en-US" sz="1050" dirty="0">
                <a:latin typeface="Arial"/>
                <a:cs typeface="Arial"/>
                <a:hlinkClick r:id="rId7"/>
              </a:rPr>
              <a:t>sk@cpaexchange.ru</a:t>
            </a:r>
            <a:r>
              <a:rPr lang="en-US" sz="1050" dirty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1050" dirty="0" smtClean="0">
                <a:latin typeface="Arial"/>
                <a:cs typeface="Arial"/>
              </a:rPr>
              <a:t>SEO</a:t>
            </a:r>
            <a:endParaRPr lang="ru-RU" sz="105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2264" y="2923357"/>
            <a:ext cx="197201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err="1">
                <a:latin typeface="Arial"/>
                <a:cs typeface="Arial"/>
              </a:rPr>
              <a:t>Уткис</a:t>
            </a:r>
            <a:r>
              <a:rPr lang="ru-RU" sz="1050" dirty="0">
                <a:latin typeface="Arial"/>
                <a:cs typeface="Arial"/>
              </a:rPr>
              <a:t> Никита</a:t>
            </a:r>
          </a:p>
          <a:p>
            <a:pPr algn="ctr"/>
            <a:r>
              <a:rPr lang="en-US" sz="1050" dirty="0">
                <a:latin typeface="Arial"/>
                <a:cs typeface="Arial"/>
                <a:hlinkClick r:id="rId8"/>
              </a:rPr>
              <a:t>Nikita.utkis@cpaexchange.ru</a:t>
            </a:r>
            <a:r>
              <a:rPr lang="en-US" sz="1050" dirty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1050" dirty="0">
                <a:latin typeface="Arial"/>
                <a:cs typeface="Arial"/>
              </a:rPr>
              <a:t>Client Service </a:t>
            </a:r>
            <a:r>
              <a:rPr lang="en-US" sz="1050" dirty="0" smtClean="0">
                <a:latin typeface="Arial"/>
                <a:cs typeface="Arial"/>
              </a:rPr>
              <a:t>Director</a:t>
            </a:r>
            <a:endParaRPr lang="ru-RU" sz="105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4139960"/>
            <a:ext cx="218521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Arial"/>
                <a:cs typeface="Arial"/>
              </a:rPr>
              <a:t>Елена Суслова</a:t>
            </a:r>
            <a:endParaRPr lang="en-US" sz="1050" dirty="0" smtClean="0">
              <a:latin typeface="Arial"/>
              <a:cs typeface="Arial"/>
            </a:endParaRPr>
          </a:p>
          <a:p>
            <a:pPr algn="ctr"/>
            <a:r>
              <a:rPr lang="en-US" sz="1050" dirty="0" smtClean="0">
                <a:latin typeface="Arial"/>
                <a:cs typeface="Arial"/>
                <a:hlinkClick r:id="rId9"/>
              </a:rPr>
              <a:t>elena.suslova</a:t>
            </a:r>
            <a:r>
              <a:rPr lang="en-US" sz="1050" dirty="0">
                <a:latin typeface="Arial"/>
                <a:cs typeface="Arial"/>
                <a:hlinkClick r:id="rId9"/>
              </a:rPr>
              <a:t>@</a:t>
            </a:r>
            <a:r>
              <a:rPr lang="en-US" sz="1050" dirty="0" smtClean="0">
                <a:latin typeface="Arial"/>
                <a:cs typeface="Arial"/>
                <a:hlinkClick r:id="rId9"/>
              </a:rPr>
              <a:t>cpaexchange.net</a:t>
            </a:r>
            <a:endParaRPr lang="ru-RU" sz="1050" dirty="0" smtClean="0">
              <a:latin typeface="Arial"/>
              <a:cs typeface="Arial"/>
            </a:endParaRPr>
          </a:p>
          <a:p>
            <a:pPr algn="ctr"/>
            <a:r>
              <a:rPr lang="en-US" sz="1050" dirty="0" smtClean="0">
                <a:latin typeface="Arial"/>
                <a:cs typeface="Arial"/>
              </a:rPr>
              <a:t>Product development manager</a:t>
            </a:r>
            <a:endParaRPr lang="ru-RU" sz="105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72264" y="6072206"/>
            <a:ext cx="214033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Arial"/>
                <a:cs typeface="Arial"/>
              </a:rPr>
              <a:t>Юля Тимохина</a:t>
            </a:r>
            <a:endParaRPr lang="en-US" sz="1050" dirty="0" smtClean="0">
              <a:latin typeface="Arial"/>
              <a:cs typeface="Arial"/>
            </a:endParaRPr>
          </a:p>
          <a:p>
            <a:pPr algn="ctr"/>
            <a:r>
              <a:rPr lang="en-US" sz="1050" dirty="0" smtClean="0">
                <a:latin typeface="Arial"/>
                <a:cs typeface="Arial"/>
                <a:hlinkClick r:id="rId10"/>
              </a:rPr>
              <a:t>julia.timokhina@cpaexchange.ru</a:t>
            </a:r>
            <a:endParaRPr lang="ru-RU" sz="1050" dirty="0" smtClean="0">
              <a:latin typeface="Arial"/>
              <a:cs typeface="Arial"/>
            </a:endParaRPr>
          </a:p>
          <a:p>
            <a:pPr algn="ctr"/>
            <a:r>
              <a:rPr lang="en-US" sz="1050" dirty="0" smtClean="0">
                <a:latin typeface="Arial"/>
                <a:cs typeface="Arial"/>
              </a:rPr>
              <a:t>Client Service Manager</a:t>
            </a:r>
            <a:endParaRPr lang="ru-RU" sz="105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5984" y="6072206"/>
            <a:ext cx="229582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latin typeface="Arial"/>
                <a:cs typeface="Arial"/>
              </a:rPr>
              <a:t>Анна Галецкая</a:t>
            </a:r>
          </a:p>
          <a:p>
            <a:pPr algn="ctr"/>
            <a:r>
              <a:rPr lang="en-US" sz="1050" dirty="0" smtClean="0">
                <a:latin typeface="Arial"/>
                <a:cs typeface="Arial"/>
                <a:hlinkClick r:id="rId11"/>
              </a:rPr>
              <a:t>anya.galetskaya@cpaexchange.ru</a:t>
            </a:r>
            <a:r>
              <a:rPr lang="en-US" sz="1050" dirty="0" smtClean="0">
                <a:latin typeface="Arial"/>
                <a:cs typeface="Arial"/>
              </a:rPr>
              <a:t> </a:t>
            </a:r>
            <a:endParaRPr lang="ru-RU" sz="1050" dirty="0" smtClean="0">
              <a:latin typeface="Arial"/>
              <a:cs typeface="Arial"/>
            </a:endParaRPr>
          </a:p>
          <a:p>
            <a:pPr algn="ctr"/>
            <a:r>
              <a:rPr lang="en-US" sz="1050" dirty="0" smtClean="0">
                <a:latin typeface="Arial"/>
                <a:cs typeface="Arial"/>
              </a:rPr>
              <a:t>Client Service Manager</a:t>
            </a:r>
            <a:endParaRPr lang="ru-RU" sz="105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1844824"/>
            <a:ext cx="147668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"/>
                <a:cs typeface="Arial"/>
              </a:rPr>
              <a:t>Site</a:t>
            </a:r>
          </a:p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"/>
                <a:cs typeface="Arial"/>
              </a:rPr>
              <a:t>www.cpaexchange.ru</a:t>
            </a:r>
            <a:endParaRPr lang="ru-RU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789" y="6226478"/>
            <a:ext cx="176617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Arial"/>
                <a:cs typeface="Arial"/>
              </a:rPr>
              <a:t>E-mail</a:t>
            </a:r>
          </a:p>
          <a:p>
            <a:r>
              <a:rPr lang="en-US" sz="1050" dirty="0" err="1">
                <a:solidFill>
                  <a:schemeClr val="bg1"/>
                </a:solidFill>
                <a:latin typeface="Arial"/>
                <a:cs typeface="Arial"/>
              </a:rPr>
              <a:t>demand@</a:t>
            </a:r>
            <a:r>
              <a:rPr lang="en-US" sz="1050" dirty="0" err="1" smtClean="0">
                <a:solidFill>
                  <a:schemeClr val="bg1"/>
                </a:solidFill>
                <a:latin typeface="Arial"/>
                <a:cs typeface="Arial"/>
              </a:rPr>
              <a:t>cpaexchange.ru</a:t>
            </a:r>
            <a:r>
              <a:rPr lang="en-US" sz="105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ru-RU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6" name="Изображение 25" descr="Call_US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92896"/>
            <a:ext cx="1655998" cy="16559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1520" y="3717032"/>
            <a:ext cx="1718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+7 (495) </a:t>
            </a:r>
            <a:r>
              <a:rPr lang="ru-RU" sz="1400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24</a:t>
            </a:r>
            <a:r>
              <a:rPr lang="ru-RU" sz="1400" dirty="0" smtClean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21</a:t>
            </a:r>
            <a:r>
              <a:rPr lang="ru-RU" sz="1400" dirty="0" smtClean="0">
                <a:solidFill>
                  <a:schemeClr val="bg1"/>
                </a:solidFill>
                <a:latin typeface="Arial"/>
                <a:cs typeface="Arial"/>
              </a:rPr>
              <a:t>-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34</a:t>
            </a:r>
            <a:endParaRPr lang="ru-RU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7" name="Изображение 26" descr="Telefo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36096" y="3140968"/>
            <a:ext cx="7128792" cy="504056"/>
          </a:xfrm>
          <a:prstGeom prst="rect">
            <a:avLst/>
          </a:prstGeom>
        </p:spPr>
      </p:pic>
      <p:pic>
        <p:nvPicPr>
          <p:cNvPr id="10" name="Изображение 9" descr="LenaNew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8348" y="2060848"/>
            <a:ext cx="1980000" cy="1980000"/>
          </a:xfrm>
          <a:prstGeom prst="rect">
            <a:avLst/>
          </a:prstGeom>
        </p:spPr>
      </p:pic>
      <p:pic>
        <p:nvPicPr>
          <p:cNvPr id="11" name="Изображение 10" descr="JulliaNEW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005064"/>
            <a:ext cx="1980000" cy="1980000"/>
          </a:xfrm>
          <a:prstGeom prst="rect">
            <a:avLst/>
          </a:prstGeom>
        </p:spPr>
      </p:pic>
      <p:pic>
        <p:nvPicPr>
          <p:cNvPr id="15" name="Изображение 14" descr="AniaNEW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005064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38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To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501440"/>
            <a:ext cx="7020272" cy="4344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1736" y="214290"/>
            <a:ext cx="6372200" cy="131827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СРАВНИТЕЛЬНЫЕ ОБЪЕМЫ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ИНТЕРНЕТ-РЕКЛАМЫ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В РОССИИ И США</a:t>
            </a:r>
            <a:endParaRPr lang="ru-RU" sz="2800" b="1" dirty="0">
              <a:latin typeface="Room"/>
              <a:cs typeface="Room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 flipH="1">
            <a:off x="6156176" y="6505599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/>
                <a:cs typeface="Arial"/>
              </a:rPr>
              <a:t>по данным </a:t>
            </a:r>
            <a:r>
              <a:rPr lang="en-US" sz="1400" dirty="0" err="1" smtClean="0">
                <a:latin typeface="Arial"/>
                <a:cs typeface="Arial"/>
              </a:rPr>
              <a:t>eMarketer</a:t>
            </a:r>
            <a:r>
              <a:rPr lang="en-US" sz="1400" dirty="0" smtClean="0">
                <a:latin typeface="Arial"/>
                <a:cs typeface="Arial"/>
              </a:rPr>
              <a:t> &amp; AKAP</a:t>
            </a:r>
            <a:r>
              <a:rPr lang="ru-RU" sz="1400" dirty="0" smtClean="0">
                <a:latin typeface="Arial"/>
                <a:cs typeface="Arial"/>
              </a:rPr>
              <a:t>, 2013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5589240"/>
            <a:ext cx="133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Россия</a:t>
            </a:r>
          </a:p>
          <a:p>
            <a:r>
              <a:rPr lang="en-US" dirty="0" smtClean="0"/>
              <a:t>$ 2.37</a:t>
            </a:r>
            <a:r>
              <a:rPr lang="ru-RU" dirty="0" smtClean="0"/>
              <a:t> млрд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5589240"/>
            <a:ext cx="115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США</a:t>
            </a:r>
          </a:p>
          <a:p>
            <a:r>
              <a:rPr lang="en-US" dirty="0" smtClean="0"/>
              <a:t>$ 45</a:t>
            </a:r>
            <a:r>
              <a:rPr lang="ru-RU" dirty="0" smtClean="0"/>
              <a:t> млрд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57422" y="1684546"/>
            <a:ext cx="65008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Room"/>
                <a:cs typeface="Room"/>
              </a:rPr>
              <a:t>Доля </a:t>
            </a:r>
            <a:r>
              <a:rPr lang="en-US" sz="1400" dirty="0" err="1">
                <a:solidFill>
                  <a:srgbClr val="000000"/>
                </a:solidFill>
                <a:latin typeface="Room"/>
                <a:cs typeface="Room"/>
              </a:rPr>
              <a:t>LeadGeneration</a:t>
            </a:r>
            <a:r>
              <a:rPr lang="en-US" sz="1400" dirty="0">
                <a:solidFill>
                  <a:srgbClr val="000000"/>
                </a:solidFill>
                <a:latin typeface="Room"/>
                <a:cs typeface="Room"/>
              </a:rPr>
              <a:t> +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emails </a:t>
            </a:r>
            <a:r>
              <a:rPr lang="ru-RU" sz="1400" dirty="0">
                <a:solidFill>
                  <a:srgbClr val="000000"/>
                </a:solidFill>
                <a:latin typeface="Room"/>
                <a:cs typeface="Room"/>
              </a:rPr>
              <a:t>в США составляет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~ 5-7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% </a:t>
            </a:r>
            <a:endParaRPr lang="en-US" sz="1400" dirty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>
                <a:solidFill>
                  <a:srgbClr val="000000"/>
                </a:solidFill>
                <a:latin typeface="Room"/>
                <a:cs typeface="Room"/>
              </a:rPr>
              <a:t>от общего объема рынка (не включая контексты).</a:t>
            </a:r>
          </a:p>
          <a:p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По данным экспертов СРА-рынка объем денег </a:t>
            </a:r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за 201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4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составил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 $1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0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млн + НДС. </a:t>
            </a:r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endParaRPr lang="ru-RU" sz="1400" dirty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Ожидаемый ежегодный рост -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 30%-40%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.</a:t>
            </a:r>
            <a:endParaRPr lang="ru-RU" sz="1400" dirty="0">
              <a:solidFill>
                <a:srgbClr val="000000"/>
              </a:solidFill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6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5984" y="214290"/>
            <a:ext cx="6657952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ЭВОЛЮЦИЯ РЫНКА СРА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РАЗВИТИЕ РЫНКА</a:t>
            </a: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85984" y="1327366"/>
            <a:ext cx="6072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>Рост и развитие </a:t>
            </a:r>
            <a:r>
              <a:rPr lang="ru-RU" dirty="0" err="1" smtClean="0">
                <a:solidFill>
                  <a:srgbClr val="000000"/>
                </a:solidFill>
                <a:latin typeface="Room"/>
                <a:cs typeface="Room"/>
              </a:rPr>
              <a:t>СРА-рынка</a:t>
            </a:r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> происходит за счет :</a:t>
            </a:r>
          </a:p>
          <a:p>
            <a:endParaRPr lang="ru-RU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>= дороговизны и перенасыщенности контекстов в некоторых категориях</a:t>
            </a:r>
          </a:p>
          <a:p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</a:br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>= сильная инфляция на </a:t>
            </a:r>
            <a:r>
              <a:rPr lang="ru-RU" dirty="0" err="1" smtClean="0">
                <a:solidFill>
                  <a:srgbClr val="000000"/>
                </a:solidFill>
                <a:latin typeface="Room"/>
                <a:cs typeface="Room"/>
              </a:rPr>
              <a:t>медийном</a:t>
            </a:r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> рынке (обесценивание текущих моделей оплаты рекламы)</a:t>
            </a:r>
          </a:p>
          <a:p>
            <a:endParaRPr lang="ru-RU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>= развитие технологических рынков и </a:t>
            </a:r>
            <a:r>
              <a:rPr lang="en-US" dirty="0" smtClean="0">
                <a:solidFill>
                  <a:srgbClr val="000000"/>
                </a:solidFill>
                <a:latin typeface="Room"/>
                <a:cs typeface="Room"/>
              </a:rPr>
              <a:t>performance-</a:t>
            </a:r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>маркетинга в РФ</a:t>
            </a:r>
          </a:p>
          <a:p>
            <a:endParaRPr lang="ru-RU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>= возникновение и рост </a:t>
            </a:r>
            <a:r>
              <a:rPr lang="en-US" dirty="0" smtClean="0">
                <a:solidFill>
                  <a:srgbClr val="000000"/>
                </a:solidFill>
                <a:latin typeface="Room"/>
                <a:cs typeface="Room"/>
              </a:rPr>
              <a:t>programmatic buying </a:t>
            </a:r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>в РФ</a:t>
            </a:r>
          </a:p>
          <a:p>
            <a:endParaRPr lang="ru-RU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Room"/>
                <a:cs typeface="Room"/>
              </a:rPr>
              <a:t>= мировой экономический кризис 2014 года</a:t>
            </a:r>
            <a:endParaRPr lang="ru-RU" dirty="0">
              <a:solidFill>
                <a:srgbClr val="000000"/>
              </a:solidFill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Sloni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281" y="2513232"/>
            <a:ext cx="7020272" cy="4344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71800" y="332656"/>
            <a:ext cx="6372200" cy="1706074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СРАВНИТЕЛЬНЫЕ ОБЪЕМЫ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РЫНКОВ СРА-ПРОДАЖ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В РОССИИ И США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(без учета НДС)</a:t>
            </a:r>
            <a:endParaRPr lang="ru-RU" sz="2800" b="1" dirty="0">
              <a:latin typeface="Room"/>
              <a:cs typeface="Room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15816" y="5949280"/>
            <a:ext cx="133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Россия</a:t>
            </a:r>
          </a:p>
          <a:p>
            <a:r>
              <a:rPr lang="en-US" dirty="0" smtClean="0"/>
              <a:t>$ </a:t>
            </a:r>
            <a:r>
              <a:rPr lang="ru-RU" dirty="0" smtClean="0"/>
              <a:t>0</a:t>
            </a:r>
            <a:r>
              <a:rPr lang="en-US" dirty="0" smtClean="0"/>
              <a:t>.17</a:t>
            </a:r>
            <a:r>
              <a:rPr lang="ru-RU" dirty="0" smtClean="0"/>
              <a:t> млрд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08304" y="3861048"/>
            <a:ext cx="121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США</a:t>
            </a:r>
          </a:p>
          <a:p>
            <a:r>
              <a:rPr lang="en-US" dirty="0" smtClean="0"/>
              <a:t>$ </a:t>
            </a:r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ru-RU" dirty="0" smtClean="0"/>
              <a:t>6 млрд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156176" y="6505599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/>
                <a:cs typeface="Arial"/>
              </a:rPr>
              <a:t>по данным </a:t>
            </a:r>
            <a:r>
              <a:rPr lang="en-US" sz="1400" dirty="0" err="1" smtClean="0">
                <a:latin typeface="Arial"/>
                <a:cs typeface="Arial"/>
              </a:rPr>
              <a:t>eMarketer</a:t>
            </a:r>
            <a:r>
              <a:rPr lang="en-US" sz="1400" dirty="0" smtClean="0">
                <a:latin typeface="Arial"/>
                <a:cs typeface="Arial"/>
              </a:rPr>
              <a:t> &amp; AKAP, 2014</a:t>
            </a:r>
            <a:endParaRPr lang="ru-R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6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 descr="ben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505996"/>
            <a:ext cx="7020272" cy="43447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84" y="214290"/>
            <a:ext cx="6657952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ЭВОЛЮЦИЯ РЫНКА СРА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В ДЕНЕЖНОМ ВЫРАЖЕНИИ (</a:t>
            </a:r>
            <a:r>
              <a:rPr lang="ru-RU" sz="2800" b="1" dirty="0" err="1" smtClean="0">
                <a:latin typeface="Room"/>
                <a:cs typeface="Room"/>
              </a:rPr>
              <a:t>млн</a:t>
            </a:r>
            <a:r>
              <a:rPr lang="ru-RU" sz="2800" b="1" dirty="0" smtClean="0">
                <a:latin typeface="Room"/>
                <a:cs typeface="Room"/>
              </a:rPr>
              <a:t>)</a:t>
            </a: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137241" y="5210492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$</a:t>
            </a:r>
            <a:r>
              <a:rPr lang="ru-RU" sz="1400" dirty="0" smtClean="0"/>
              <a:t> 30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987824" y="4871938"/>
            <a:ext cx="543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$ </a:t>
            </a:r>
            <a:r>
              <a:rPr lang="ru-RU" sz="1600" dirty="0" smtClean="0"/>
              <a:t>40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096932" y="427438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$ </a:t>
            </a:r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148064" y="3770332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$ </a:t>
            </a:r>
            <a:r>
              <a:rPr lang="ru-RU" sz="2400" dirty="0" smtClean="0"/>
              <a:t>90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7812360" y="2403921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$ </a:t>
            </a:r>
            <a:r>
              <a:rPr lang="ru-RU" sz="3600" dirty="0" smtClean="0">
                <a:solidFill>
                  <a:srgbClr val="FF0000"/>
                </a:solidFill>
              </a:rPr>
              <a:t>150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88224" y="2978244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$ </a:t>
            </a:r>
            <a:r>
              <a:rPr lang="ru-RU" sz="2800" dirty="0" smtClean="0"/>
              <a:t>120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61995" y="6217567"/>
            <a:ext cx="60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venir Black"/>
                <a:cs typeface="Avenir Black"/>
              </a:rPr>
              <a:t>2010</a:t>
            </a:r>
            <a:endParaRPr lang="ru-RU" sz="1400" dirty="0">
              <a:latin typeface="Avenir Black"/>
              <a:cs typeface="Avenir Black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26091" y="6217567"/>
            <a:ext cx="60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venir Black"/>
                <a:cs typeface="Avenir Black"/>
              </a:rPr>
              <a:t>2011</a:t>
            </a:r>
            <a:endParaRPr lang="ru-RU" sz="1400" dirty="0">
              <a:latin typeface="Avenir Black"/>
              <a:cs typeface="Avenir Black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8219" y="6217567"/>
            <a:ext cx="60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venir Black"/>
                <a:cs typeface="Avenir Black"/>
              </a:rPr>
              <a:t>2012</a:t>
            </a:r>
            <a:endParaRPr lang="ru-RU" sz="1400" dirty="0">
              <a:latin typeface="Avenir Black"/>
              <a:cs typeface="Avenir Blac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64088" y="6217567"/>
            <a:ext cx="60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venir Black"/>
                <a:cs typeface="Avenir Black"/>
              </a:rPr>
              <a:t>2013</a:t>
            </a:r>
            <a:endParaRPr lang="ru-RU" sz="1400" dirty="0">
              <a:latin typeface="Avenir Black"/>
              <a:cs typeface="Avenir Black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93928" y="6217567"/>
            <a:ext cx="620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venir Black"/>
                <a:cs typeface="Avenir Black"/>
              </a:rPr>
              <a:t>2014</a:t>
            </a:r>
            <a:endParaRPr lang="ru-RU" sz="1400" dirty="0">
              <a:latin typeface="Avenir Black"/>
              <a:cs typeface="Avenir Black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00392" y="6217567"/>
            <a:ext cx="609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venir Black"/>
                <a:cs typeface="Avenir Black"/>
              </a:rPr>
              <a:t>2015</a:t>
            </a:r>
            <a:endParaRPr lang="ru-RU" sz="1400" dirty="0">
              <a:latin typeface="Avenir Black"/>
              <a:cs typeface="Avenir Black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072198" y="6505599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/>
                <a:cs typeface="Arial"/>
              </a:rPr>
              <a:t>по данным </a:t>
            </a:r>
            <a:r>
              <a:rPr lang="en-US" sz="1400" dirty="0" err="1" smtClean="0">
                <a:latin typeface="Arial"/>
                <a:cs typeface="Arial"/>
              </a:rPr>
              <a:t>eMarketer</a:t>
            </a:r>
            <a:r>
              <a:rPr lang="en-US" sz="1400" dirty="0" smtClean="0">
                <a:latin typeface="Arial"/>
                <a:cs typeface="Arial"/>
              </a:rPr>
              <a:t> &amp; AKAP</a:t>
            </a:r>
            <a:r>
              <a:rPr lang="ru-RU" sz="1400" dirty="0" smtClean="0">
                <a:latin typeface="Arial"/>
                <a:cs typeface="Arial"/>
              </a:rPr>
              <a:t>, 2014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298" y="1549587"/>
            <a:ext cx="550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В среднем рынок растет на 30% в год</a:t>
            </a:r>
            <a:endParaRPr lang="ru-RU" sz="1400" dirty="0">
              <a:solidFill>
                <a:srgbClr val="000000"/>
              </a:solidFill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Zapravk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2745" y="2518812"/>
            <a:ext cx="7011255" cy="4339188"/>
          </a:xfrm>
          <a:prstGeom prst="rect">
            <a:avLst/>
          </a:prstGeom>
        </p:spPr>
      </p:pic>
      <p:sp>
        <p:nvSpPr>
          <p:cNvPr id="11" name="Прямоугольник с одним вырезанным углом 10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031245"/>
            <a:ext cx="504056" cy="347787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2000" dirty="0" smtClean="0">
                <a:solidFill>
                  <a:srgbClr val="FFFFFF">
                    <a:alpha val="50000"/>
                  </a:srgbClr>
                </a:solidFill>
                <a:latin typeface="Ampir Deco"/>
                <a:cs typeface="Ampir Deco"/>
              </a:rPr>
              <a:t>“</a:t>
            </a:r>
            <a:endParaRPr lang="ru-RU" sz="22000" dirty="0">
              <a:solidFill>
                <a:srgbClr val="FFFFFF">
                  <a:alpha val="50000"/>
                </a:srgbClr>
              </a:solidFill>
              <a:latin typeface="Ampir Deco"/>
              <a:cs typeface="Ampir Dec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2596947"/>
            <a:ext cx="1728192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050" dirty="0" smtClean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ПАРТНЕРСКИЙ МАРКЕТИНГ ДАЕТ ВОЗМОЖНОСТЬ РЕКЛАМОДАТЕЛЯМ КУПИТЬ УЖЕ «ПОДОГРЕТОГО» ПОЛЬЗОВАТЕЛЯ, ПОТЕНЦИАЛЬНО ГОТОВОГО КУПИТЬ ЕГО ТОВАРЫ / УСЛУГУ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90200" y="3203684"/>
            <a:ext cx="9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Affiliate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93285" y="378904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Mobile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8384" y="4293096"/>
            <a:ext cx="1100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SMM</a:t>
            </a:r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/>
                <a:cs typeface="Arial"/>
              </a:rPr>
              <a:t>контекст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28384" y="501317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E-mails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28384" y="5599315"/>
            <a:ext cx="706284" cy="2903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RTB </a:t>
            </a:r>
            <a:endParaRPr lang="ru-RU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9952" y="1844824"/>
            <a:ext cx="312265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dirty="0" smtClean="0">
                <a:latin typeface="Arial"/>
                <a:cs typeface="Arial"/>
              </a:rPr>
              <a:t>Промо-материалы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Affiliate </a:t>
            </a:r>
            <a:r>
              <a:rPr lang="ru-RU" sz="1400" dirty="0" smtClean="0">
                <a:latin typeface="Arial"/>
                <a:cs typeface="Arial"/>
              </a:rPr>
              <a:t>консалтинг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latin typeface="Arial"/>
                <a:cs typeface="Arial"/>
              </a:rPr>
              <a:t>К</a:t>
            </a:r>
            <a:r>
              <a:rPr lang="ru-RU" sz="1400" dirty="0" smtClean="0">
                <a:latin typeface="Arial"/>
                <a:cs typeface="Arial"/>
              </a:rPr>
              <a:t>онтроль качества траффика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>
                <a:latin typeface="Arial"/>
                <a:cs typeface="Arial"/>
              </a:rPr>
              <a:t>Обеспечение объемов трафика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 smtClean="0">
                <a:latin typeface="Arial"/>
                <a:cs typeface="Arial"/>
              </a:rPr>
              <a:t>Управление взаиморасчётами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9952" y="1412776"/>
            <a:ext cx="226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CPAExchange</a:t>
            </a:r>
            <a:endParaRPr lang="ru-RU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83088" y="2204864"/>
            <a:ext cx="122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WEB-</a:t>
            </a:r>
            <a:endParaRPr lang="ru-RU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publishers</a:t>
            </a:r>
            <a:endParaRPr lang="ru-RU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3717032"/>
            <a:ext cx="189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Advertisers</a:t>
            </a:r>
            <a:endParaRPr lang="ru-RU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1760" y="4149080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ru-RU" sz="1400" b="1" dirty="0" smtClean="0">
                <a:latin typeface="Arial"/>
                <a:cs typeface="Arial"/>
              </a:rPr>
              <a:t>КЛИЕНТЫ</a:t>
            </a:r>
          </a:p>
          <a:p>
            <a:pPr marL="285750" indent="-285750">
              <a:buFont typeface="Arial"/>
              <a:buChar char="•"/>
            </a:pPr>
            <a:r>
              <a:rPr lang="ru-RU" sz="1400" b="1" dirty="0" smtClean="0">
                <a:latin typeface="Arial"/>
                <a:cs typeface="Arial"/>
              </a:rPr>
              <a:t>ПРОДАЖИ</a:t>
            </a:r>
            <a:endParaRPr lang="ru-RU" sz="14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214290"/>
            <a:ext cx="6657952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СХЕМА ВЗАИМОДЕЙСТВИЯ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Участники рынка СРА</a:t>
            </a:r>
          </a:p>
        </p:txBody>
      </p:sp>
    </p:spTree>
    <p:extLst>
      <p:ext uri="{BB962C8B-B14F-4D97-AF65-F5344CB8AC3E}">
        <p14:creationId xmlns:p14="http://schemas.microsoft.com/office/powerpoint/2010/main" xmlns="" val="22551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5984" y="214290"/>
            <a:ext cx="6657952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ДАННЫЕ о </a:t>
            </a:r>
            <a:r>
              <a:rPr lang="en-US" sz="3200" b="1" dirty="0" smtClean="0">
                <a:solidFill>
                  <a:srgbClr val="C00000"/>
                </a:solidFill>
                <a:latin typeface="Room"/>
                <a:cs typeface="Room"/>
              </a:rPr>
              <a:t>CPAExchange</a:t>
            </a:r>
            <a:endParaRPr lang="ru-RU" sz="3200" b="1" dirty="0" smtClean="0">
              <a:solidFill>
                <a:srgbClr val="C00000"/>
              </a:solidFill>
              <a:latin typeface="Room"/>
              <a:cs typeface="Room"/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Основные вводные</a:t>
            </a:r>
            <a:endParaRPr lang="ru-RU" sz="2800" b="1" dirty="0" smtClean="0">
              <a:latin typeface="Room"/>
              <a:cs typeface="Room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85984" y="1214422"/>
            <a:ext cx="65008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 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Дата основания 25 декабря 2012 года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На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текущий момент откручено более 1млрд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лидов</a:t>
            </a:r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algn="just"/>
            <a:endParaRPr lang="en-US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Специализация: простые действия, короткие формы, лайки</a:t>
            </a: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 Проведено более 3 000 кампаний для  более, чем 500 клиентов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У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CPAExchange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немного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веб-мастеров\владельцев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трафика (около 400). Они крупные. Всех их платформа знает лично и понимает, какой трафик они предоставляют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Нет специализации на тематиках, мы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affiliate platform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широкого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профиля</a:t>
            </a: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Каналы трафика определяются исходя из задач рекламодателей</a:t>
            </a: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В компании работает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1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4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человек. 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Над проектом трудятся – более 20 сотрудников.</a:t>
            </a:r>
          </a:p>
          <a:p>
            <a:pPr algn="just">
              <a:buFont typeface="Arial" pitchFamily="34" charset="0"/>
              <a:buChar char="•"/>
            </a:pPr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Стратегия развития – вырасти в </a:t>
            </a:r>
            <a:r>
              <a:rPr lang="en-US" sz="1400" dirty="0" smtClean="0">
                <a:solidFill>
                  <a:srgbClr val="000000"/>
                </a:solidFill>
                <a:latin typeface="Room"/>
                <a:cs typeface="Room"/>
              </a:rPr>
              <a:t>self-service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, чтобы передать </a:t>
            </a:r>
            <a:r>
              <a:rPr lang="ru-RU" sz="1400" dirty="0" err="1" smtClean="0">
                <a:solidFill>
                  <a:srgbClr val="000000"/>
                </a:solidFill>
                <a:latin typeface="Room"/>
                <a:cs typeface="Room"/>
              </a:rPr>
              <a:t>бОльшую</a:t>
            </a:r>
            <a:r>
              <a:rPr lang="ru-RU" sz="1400" dirty="0" smtClean="0">
                <a:solidFill>
                  <a:srgbClr val="000000"/>
                </a:solidFill>
                <a:latin typeface="Room"/>
                <a:cs typeface="Room"/>
              </a:rPr>
              <a:t> часть работы на сторону клиенту и , всецело заниматься трафиком.</a:t>
            </a:r>
          </a:p>
          <a:p>
            <a:endParaRPr lang="ru-RU" sz="14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Room"/>
                <a:cs typeface="Room"/>
              </a:rPr>
              <a:t>Нам доверяют такие компании как: </a:t>
            </a:r>
            <a:r>
              <a:rPr lang="en-US" sz="1400" b="1" dirty="0" err="1" smtClean="0">
                <a:solidFill>
                  <a:srgbClr val="C00000"/>
                </a:solidFill>
                <a:latin typeface="Room"/>
                <a:cs typeface="Room"/>
              </a:rPr>
              <a:t>Mastercard</a:t>
            </a:r>
            <a:r>
              <a:rPr lang="en-US" sz="1400" b="1" dirty="0" smtClean="0">
                <a:solidFill>
                  <a:srgbClr val="C00000"/>
                </a:solidFill>
                <a:latin typeface="Room"/>
                <a:cs typeface="Room"/>
              </a:rPr>
              <a:t>, WEST, Nestle, </a:t>
            </a:r>
            <a:r>
              <a:rPr lang="en-US" sz="1400" b="1" dirty="0" err="1" smtClean="0">
                <a:solidFill>
                  <a:srgbClr val="C00000"/>
                </a:solidFill>
                <a:latin typeface="Room"/>
                <a:cs typeface="Room"/>
              </a:rPr>
              <a:t>Oleina</a:t>
            </a:r>
            <a:r>
              <a:rPr lang="en-US" sz="1400" b="1" dirty="0" smtClean="0">
                <a:solidFill>
                  <a:srgbClr val="C00000"/>
                </a:solidFill>
                <a:latin typeface="Room"/>
                <a:cs typeface="Room"/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  <a:latin typeface="Room"/>
                <a:cs typeface="Room"/>
              </a:rPr>
              <a:t>КредитЕвропаБанк</a:t>
            </a:r>
            <a:r>
              <a:rPr lang="ru-RU" sz="1400" b="1" dirty="0" smtClean="0">
                <a:solidFill>
                  <a:srgbClr val="C00000"/>
                </a:solidFill>
                <a:latin typeface="Room"/>
                <a:cs typeface="Room"/>
              </a:rPr>
              <a:t>, </a:t>
            </a:r>
            <a:r>
              <a:rPr lang="en-US" sz="1400" b="1" dirty="0" smtClean="0">
                <a:solidFill>
                  <a:srgbClr val="C00000"/>
                </a:solidFill>
                <a:latin typeface="Room"/>
                <a:cs typeface="Room"/>
              </a:rPr>
              <a:t>Skoda, </a:t>
            </a:r>
            <a:r>
              <a:rPr lang="ru-RU" sz="1400" b="1" dirty="0" smtClean="0">
                <a:solidFill>
                  <a:srgbClr val="C00000"/>
                </a:solidFill>
                <a:latin typeface="Room"/>
                <a:cs typeface="Room"/>
              </a:rPr>
              <a:t>МКБ, БКС и другие.</a:t>
            </a:r>
            <a:endParaRPr lang="en-US" sz="1400" b="1" dirty="0" err="1" smtClean="0">
              <a:solidFill>
                <a:srgbClr val="C00000"/>
              </a:solidFill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5984" y="214290"/>
            <a:ext cx="6657952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ОСНОВНЫЕ продукты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Продаваемые </a:t>
            </a:r>
            <a:r>
              <a:rPr lang="en-US" sz="2800" b="1" dirty="0" smtClean="0">
                <a:latin typeface="Room"/>
                <a:cs typeface="Room"/>
              </a:rPr>
              <a:t>CPAExchange</a:t>
            </a:r>
            <a:endParaRPr lang="ru-RU" sz="2800" b="1" dirty="0" smtClean="0">
              <a:latin typeface="Room"/>
              <a:cs typeface="Room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85984" y="1327366"/>
            <a:ext cx="65008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CPL: 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заполнение заявок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CPL: 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сбор любых контактных данных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CPL: 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 регистрации \ подписки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Мы не работаем по модели «за выданный кредит»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Мы не работаем по модели за «</a:t>
            </a:r>
            <a:r>
              <a:rPr lang="ru-RU" sz="1600" dirty="0" err="1" smtClean="0">
                <a:solidFill>
                  <a:srgbClr val="000000"/>
                </a:solidFill>
                <a:latin typeface="Room"/>
                <a:cs typeface="Room"/>
              </a:rPr>
              <a:t>оплаченный\оформленный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» заказ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000000"/>
                </a:solidFill>
                <a:latin typeface="Room"/>
                <a:cs typeface="Room"/>
              </a:rPr>
              <a:t>Ко-регистрации</a:t>
            </a:r>
            <a:endParaRPr lang="ru-RU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Действие «скачать брошюру»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Скачивание \ загрузка приложений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И другие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endParaRPr lang="en-US" sz="1600" dirty="0" err="1" smtClean="0">
              <a:solidFill>
                <a:srgbClr val="000000"/>
              </a:solidFill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5984" y="214290"/>
            <a:ext cx="6657952" cy="923295"/>
          </a:xfrm>
          <a:prstGeom prst="rect">
            <a:avLst/>
          </a:prstGeom>
          <a:noFill/>
        </p:spPr>
        <p:txBody>
          <a:bodyPr wrap="square" lIns="91406" tIns="45703" rIns="91406" bIns="45703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Room"/>
                <a:cs typeface="Room"/>
              </a:rPr>
              <a:t>КАТЕГОРИИ КЛИЕНТОВ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Room"/>
                <a:cs typeface="Room"/>
              </a:rPr>
              <a:t>Наиболее активны  на </a:t>
            </a:r>
            <a:r>
              <a:rPr lang="ru-RU" sz="2800" b="1" dirty="0" err="1" smtClean="0">
                <a:latin typeface="Room"/>
                <a:cs typeface="Room"/>
              </a:rPr>
              <a:t>СРА-рынке</a:t>
            </a:r>
            <a:endParaRPr lang="ru-RU" sz="2800" b="1" dirty="0" smtClean="0">
              <a:latin typeface="Room"/>
              <a:cs typeface="Room"/>
            </a:endParaRPr>
          </a:p>
        </p:txBody>
      </p:sp>
      <p:sp>
        <p:nvSpPr>
          <p:cNvPr id="2" name="Прямоугольник с одним вырезанным углом 1"/>
          <p:cNvSpPr/>
          <p:nvPr/>
        </p:nvSpPr>
        <p:spPr>
          <a:xfrm>
            <a:off x="0" y="0"/>
            <a:ext cx="2123728" cy="6858000"/>
          </a:xfrm>
          <a:prstGeom prst="snip1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285984" y="1327366"/>
            <a:ext cx="607223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Кредитование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CPL: 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заполнение заявок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Мы не работаем по модели «за выданный кредит»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000000"/>
                </a:solidFill>
                <a:latin typeface="Room"/>
                <a:cs typeface="Room"/>
              </a:rPr>
              <a:t>Ко-регистрации</a:t>
            </a:r>
            <a:endParaRPr lang="ru-RU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000000"/>
                </a:solidFill>
                <a:latin typeface="Room"/>
                <a:cs typeface="Room"/>
              </a:rPr>
              <a:t>Форекс</a:t>
            </a:r>
            <a:endParaRPr lang="ru-RU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CPL: 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заполнение заявки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000000"/>
                </a:solidFill>
                <a:latin typeface="Room"/>
                <a:cs typeface="Room"/>
              </a:rPr>
              <a:t>Ко-регистрации</a:t>
            </a:r>
            <a:endParaRPr lang="ru-RU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000000"/>
                </a:solidFill>
                <a:latin typeface="Room"/>
                <a:cs typeface="Room"/>
              </a:rPr>
              <a:t>E-commerce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 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CPL: 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 регистрации \ подписки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000000"/>
                </a:solidFill>
                <a:latin typeface="Room"/>
                <a:cs typeface="Room"/>
              </a:rPr>
              <a:t>Ко-регистрации</a:t>
            </a:r>
            <a:endParaRPr lang="ru-RU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Работа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CPL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: сбор заявок соискателей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err="1" smtClean="0">
                <a:solidFill>
                  <a:srgbClr val="000000"/>
                </a:solidFill>
                <a:latin typeface="Room"/>
                <a:cs typeface="Room"/>
              </a:rPr>
              <a:t>Ко-регистрации</a:t>
            </a:r>
            <a:endParaRPr lang="en-US" sz="1600" dirty="0" smtClean="0">
              <a:solidFill>
                <a:srgbClr val="000000"/>
              </a:solidFill>
              <a:latin typeface="Room"/>
              <a:cs typeface="Room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Автомобили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Сбор заявок на тест-драйв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Сбор заявок на авто-кредитование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Действие «скачать брошюру»</a:t>
            </a:r>
          </a:p>
          <a:p>
            <a:pPr marL="742950" lvl="1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Сбор контактных данных для клубов (например, </a:t>
            </a:r>
            <a:r>
              <a:rPr lang="en-US" sz="1600" dirty="0" smtClean="0">
                <a:solidFill>
                  <a:srgbClr val="000000"/>
                </a:solidFill>
                <a:latin typeface="Room"/>
                <a:cs typeface="Room"/>
              </a:rPr>
              <a:t>skoda-family.ru) </a:t>
            </a:r>
            <a:r>
              <a:rPr lang="ru-RU" sz="1600" dirty="0" smtClean="0">
                <a:solidFill>
                  <a:srgbClr val="000000"/>
                </a:solidFill>
                <a:latin typeface="Room"/>
                <a:cs typeface="Room"/>
              </a:rPr>
              <a:t>и пр.</a:t>
            </a:r>
            <a:endParaRPr lang="en-US" sz="1600" dirty="0" err="1" smtClean="0">
              <a:solidFill>
                <a:srgbClr val="000000"/>
              </a:solidFill>
              <a:latin typeface="Room"/>
              <a:cs typeface="Roo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8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9615</TotalTime>
  <Words>1139</Words>
  <Application>Microsoft Macintosh PowerPoint</Application>
  <PresentationFormat>Экран (4:3)</PresentationFormat>
  <Paragraphs>332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yux</dc:creator>
  <cp:lastModifiedBy>Ekaterina</cp:lastModifiedBy>
  <cp:revision>167</cp:revision>
  <dcterms:created xsi:type="dcterms:W3CDTF">2012-12-20T14:30:34Z</dcterms:created>
  <dcterms:modified xsi:type="dcterms:W3CDTF">2014-06-09T05:08:55Z</dcterms:modified>
</cp:coreProperties>
</file>